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9.png" ContentType="image/png"/>
  <Override PartName="/ppt/media/image31.png" ContentType="image/png"/>
  <Override PartName="/ppt/media/image7.jpeg" ContentType="image/jpeg"/>
  <Override PartName="/ppt/media/image28.jpeg" ContentType="image/jpeg"/>
  <Override PartName="/ppt/media/image1.png" ContentType="image/png"/>
  <Override PartName="/ppt/media/image2.png" ContentType="image/png"/>
  <Override PartName="/ppt/media/image5.png" ContentType="image/png"/>
  <Override PartName="/ppt/media/image3.jpeg" ContentType="image/jpeg"/>
  <Override PartName="/ppt/media/image4.png" ContentType="image/png"/>
  <Override PartName="/ppt/media/image34.jpeg" ContentType="image/jpeg"/>
  <Override PartName="/ppt/media/image6.png" ContentType="image/png"/>
  <Override PartName="/ppt/media/image8.png" ContentType="image/png"/>
  <Override PartName="/ppt/media/image10.jpeg" ContentType="image/jpeg"/>
  <Override PartName="/ppt/media/image11.png" ContentType="image/png"/>
  <Override PartName="/ppt/media/image12.jpeg" ContentType="image/jpeg"/>
  <Override PartName="/ppt/media/image46.jpeg" ContentType="image/jpeg"/>
  <Override PartName="/ppt/media/image13.png" ContentType="image/png"/>
  <Override PartName="/ppt/media/image29.png" ContentType="image/png"/>
  <Override PartName="/ppt/media/image14.jpeg" ContentType="image/jpeg"/>
  <Override PartName="/ppt/media/image15.png" ContentType="image/png"/>
  <Override PartName="/ppt/media/image16.jpeg" ContentType="image/jpeg"/>
  <Override PartName="/ppt/media/image24.jpeg" ContentType="image/jpeg"/>
  <Override PartName="/ppt/media/image17.png" ContentType="image/png"/>
  <Override PartName="/ppt/media/image18.jpeg" ContentType="image/jpeg"/>
  <Override PartName="/ppt/media/image19.png" ContentType="image/png"/>
  <Override PartName="/ppt/media/image20.jpeg" ContentType="image/jpeg"/>
  <Override PartName="/ppt/media/image21.png" ContentType="image/png"/>
  <Override PartName="/ppt/media/image22.jpeg" ContentType="image/jpeg"/>
  <Override PartName="/ppt/media/image23.png" ContentType="image/png"/>
  <Override PartName="/ppt/media/image36.jpeg" ContentType="image/jpeg"/>
  <Override PartName="/ppt/media/image25.png" ContentType="image/png"/>
  <Override PartName="/ppt/media/image37.png" ContentType="image/png"/>
  <Override PartName="/ppt/media/image26.jpeg" ContentType="image/jpeg"/>
  <Override PartName="/ppt/media/image27.png" ContentType="image/png"/>
  <Override PartName="/ppt/media/image30.jpeg" ContentType="image/jpeg"/>
  <Override PartName="/ppt/media/image32.jpeg" ContentType="image/jpeg"/>
  <Override PartName="/ppt/media/image33.png" ContentType="image/png"/>
  <Override PartName="/ppt/media/image35.png" ContentType="image/png"/>
  <Override PartName="/ppt/media/image45.png" ContentType="image/png"/>
  <Override PartName="/ppt/media/image38.jpeg" ContentType="image/jpeg"/>
  <Override PartName="/ppt/media/image39.png" ContentType="image/png"/>
  <Override PartName="/ppt/media/image40.jpeg" ContentType="image/jpeg"/>
  <Override PartName="/ppt/media/image41.png" ContentType="image/png"/>
  <Override PartName="/ppt/media/image42.jpeg" ContentType="image/jpeg"/>
  <Override PartName="/ppt/media/image43.png" ContentType="image/png"/>
  <Override PartName="/ppt/media/image44.jpeg" ContentType="image/jpeg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hdr"/>
          </p:nvPr>
        </p:nvSpPr>
        <p:spPr>
          <a:xfrm>
            <a:off x="1554480" y="553212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dt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sldNum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907546F4-85D6-48BD-B39A-BD4823DB1A17}" type="slidenum">
              <a:rPr b="0" lang="en-US" sz="1400" spc="-1" strike="noStrike">
                <a:latin typeface="Times New Roman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755640" y="5078520"/>
            <a:ext cx="6024960" cy="47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755640" y="5078520"/>
            <a:ext cx="5934600" cy="469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755640" y="5078520"/>
            <a:ext cx="5934600" cy="469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755640" y="5078520"/>
            <a:ext cx="5934600" cy="469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503280" y="6886440"/>
            <a:ext cx="2330640" cy="50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3448080" y="6886440"/>
            <a:ext cx="3178440" cy="50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729f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503280" y="6886440"/>
            <a:ext cx="2330640" cy="50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CustomShape 2"/>
          <p:cNvSpPr/>
          <p:nvPr/>
        </p:nvSpPr>
        <p:spPr>
          <a:xfrm>
            <a:off x="3448080" y="6886440"/>
            <a:ext cx="3178440" cy="50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PlaceHolder 3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729f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503280" y="6886440"/>
            <a:ext cx="2330640" cy="50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CustomShape 2"/>
          <p:cNvSpPr/>
          <p:nvPr/>
        </p:nvSpPr>
        <p:spPr>
          <a:xfrm>
            <a:off x="3448080" y="6886440"/>
            <a:ext cx="3178440" cy="50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PlaceHolder 3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jpeg"/><Relationship Id="rId3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jpeg"/><Relationship Id="rId3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jpeg"/><Relationship Id="rId3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jpeg"/><Relationship Id="rId3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jpeg"/><Relationship Id="rId3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jpeg"/><Relationship Id="rId3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jpeg"/><Relationship Id="rId3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304560" y="7560"/>
            <a:ext cx="9357120" cy="80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b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andara"/>
                <a:ea typeface="DejaVu Sans"/>
              </a:rPr>
              <a:t>An Illustrated History of the V&amp;T’s Reno Yard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320400" y="6035760"/>
            <a:ext cx="9357120" cy="130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ndara"/>
                <a:ea typeface="DejaVu Sans"/>
              </a:rPr>
              <a:t>2017 Virginia and Truckee Railroad History Conference</a:t>
            </a:r>
            <a:endParaRPr b="0" lang="en-US" sz="32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ndara"/>
                <a:ea typeface="DejaVu Sans"/>
              </a:rPr>
              <a:t>By Curtis Reid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7" name="CustomShape 3"/>
          <p:cNvSpPr/>
          <p:nvPr/>
        </p:nvSpPr>
        <p:spPr>
          <a:xfrm>
            <a:off x="6583680" y="5852160"/>
            <a:ext cx="3368880" cy="5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8" name="" descr=""/>
          <p:cNvPicPr/>
          <p:nvPr/>
        </p:nvPicPr>
        <p:blipFill>
          <a:blip r:embed="rId2"/>
          <a:stretch/>
        </p:blipFill>
        <p:spPr>
          <a:xfrm>
            <a:off x="1920240" y="1097280"/>
            <a:ext cx="6158520" cy="5024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504000" y="301320"/>
            <a:ext cx="9057600" cy="69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1894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504000" y="5577840"/>
            <a:ext cx="9266760" cy="18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138’ Steel bridge replaces the older Howe truss</a:t>
            </a:r>
            <a:endParaRPr b="0" lang="en-US" sz="3200" spc="-1" strike="noStrike">
              <a:latin typeface="Arial"/>
            </a:endParaRPr>
          </a:p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Buildings are likely caboose red with green roofs by now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2"/>
          <a:stretch/>
        </p:blipFill>
        <p:spPr>
          <a:xfrm>
            <a:off x="4320" y="997200"/>
            <a:ext cx="10063440" cy="4467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504000" y="301320"/>
            <a:ext cx="9057600" cy="69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1901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504000" y="5577840"/>
            <a:ext cx="9266760" cy="18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Turntable reinforced for first No. 25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2"/>
          <a:stretch/>
        </p:blipFill>
        <p:spPr>
          <a:xfrm>
            <a:off x="4680" y="997560"/>
            <a:ext cx="10062720" cy="446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504000" y="301320"/>
            <a:ext cx="9057600" cy="69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1904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504000" y="5577840"/>
            <a:ext cx="9266760" cy="18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Bunkhouse, rear shed added by now</a:t>
            </a:r>
            <a:endParaRPr b="0" lang="en-US" sz="3200" spc="-1" strike="noStrike">
              <a:latin typeface="Arial"/>
            </a:endParaRPr>
          </a:p>
          <a:p>
            <a:pPr lvl="2" marL="648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Likely some time between 1890 and now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61" name="" descr=""/>
          <p:cNvPicPr/>
          <p:nvPr/>
        </p:nvPicPr>
        <p:blipFill>
          <a:blip r:embed="rId2"/>
          <a:stretch/>
        </p:blipFill>
        <p:spPr>
          <a:xfrm>
            <a:off x="3600" y="996480"/>
            <a:ext cx="10064880" cy="4469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504000" y="301320"/>
            <a:ext cx="9057600" cy="69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1905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504000" y="5577840"/>
            <a:ext cx="9266760" cy="18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Engine house shortened</a:t>
            </a:r>
            <a:endParaRPr b="0" lang="en-US" sz="3200" spc="-1" strike="noStrike">
              <a:latin typeface="Arial"/>
            </a:endParaRPr>
          </a:p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Turntable replaced with 57’ iron table</a:t>
            </a:r>
            <a:endParaRPr b="0" lang="en-US" sz="3200" spc="-1" strike="noStrike">
              <a:latin typeface="Arial"/>
            </a:endParaRPr>
          </a:p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Wood track siding is removed around now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64" name="" descr=""/>
          <p:cNvPicPr/>
          <p:nvPr/>
        </p:nvPicPr>
        <p:blipFill>
          <a:blip r:embed="rId2"/>
          <a:stretch/>
        </p:blipFill>
        <p:spPr>
          <a:xfrm>
            <a:off x="4680" y="997560"/>
            <a:ext cx="10062720" cy="446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504000" y="301320"/>
            <a:ext cx="9057600" cy="69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1909 (proposed)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66" name="CustomShape 2"/>
          <p:cNvSpPr/>
          <p:nvPr/>
        </p:nvSpPr>
        <p:spPr>
          <a:xfrm>
            <a:off x="504000" y="5577840"/>
            <a:ext cx="9266760" cy="18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New roundhouse; larger yards</a:t>
            </a:r>
            <a:endParaRPr b="0" lang="en-US" sz="3200" spc="-1" strike="noStrike">
              <a:latin typeface="Arial"/>
            </a:endParaRPr>
          </a:p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Likely this proposal was in support of a lawsuit against the city of Reno around the connection of 2</a:t>
            </a:r>
            <a:r>
              <a:rPr b="0" lang="en-US" sz="3200" spc="-1" strike="noStrike" baseline="101000">
                <a:solidFill>
                  <a:srgbClr val="000000"/>
                </a:solidFill>
                <a:latin typeface="Arial"/>
                <a:ea typeface="DejaVu Sans"/>
              </a:rPr>
              <a:t>nd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 and Scott Streets.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67" name="" descr=""/>
          <p:cNvPicPr/>
          <p:nvPr/>
        </p:nvPicPr>
        <p:blipFill>
          <a:blip r:embed="rId2"/>
          <a:stretch/>
        </p:blipFill>
        <p:spPr>
          <a:xfrm>
            <a:off x="3600" y="996480"/>
            <a:ext cx="10064880" cy="4469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504000" y="301320"/>
            <a:ext cx="9057600" cy="69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1909 (actual)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504000" y="5577840"/>
            <a:ext cx="9266760" cy="18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b="0" lang="en-US" sz="3200" spc="-1" strike="noStrike" baseline="101000">
                <a:solidFill>
                  <a:srgbClr val="000000"/>
                </a:solidFill>
                <a:latin typeface="Arial"/>
                <a:ea typeface="DejaVu Sans"/>
              </a:rPr>
              <a:t>nd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 street crossing and bridge built</a:t>
            </a:r>
            <a:endParaRPr b="0" lang="en-US" sz="3200" spc="-1" strike="noStrike">
              <a:latin typeface="Arial"/>
            </a:endParaRPr>
          </a:p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Coach siding likely built by now</a:t>
            </a:r>
            <a:endParaRPr b="0" lang="en-US" sz="3200" spc="-1" strike="noStrike">
              <a:latin typeface="Arial"/>
            </a:endParaRPr>
          </a:p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Oil shed is now present on the east wall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2"/>
          <a:stretch/>
        </p:blipFill>
        <p:spPr>
          <a:xfrm>
            <a:off x="3240" y="996120"/>
            <a:ext cx="10065600" cy="4469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504000" y="301320"/>
            <a:ext cx="9057600" cy="69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By 1916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504000" y="5577840"/>
            <a:ext cx="9266760" cy="18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Coach siding shortened; 685’ long</a:t>
            </a:r>
            <a:endParaRPr b="0" lang="en-US" sz="3200" spc="-1" strike="noStrike">
              <a:latin typeface="Arial"/>
            </a:endParaRPr>
          </a:p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b="0" lang="en-US" sz="3200" spc="-1" strike="noStrike" baseline="101000">
                <a:solidFill>
                  <a:srgbClr val="000000"/>
                </a:solidFill>
                <a:latin typeface="Arial"/>
                <a:ea typeface="DejaVu Sans"/>
              </a:rPr>
              <a:t>nd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 smoke jack and roof walks gone</a:t>
            </a:r>
            <a:endParaRPr b="0" lang="en-US" sz="3200" spc="-1" strike="noStrike">
              <a:latin typeface="Arial"/>
            </a:endParaRPr>
          </a:p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Engine house appears to have larger eaves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73" name="" descr=""/>
          <p:cNvPicPr/>
          <p:nvPr/>
        </p:nvPicPr>
        <p:blipFill>
          <a:blip r:embed="rId2"/>
          <a:stretch/>
        </p:blipFill>
        <p:spPr>
          <a:xfrm>
            <a:off x="3600" y="996480"/>
            <a:ext cx="10064880" cy="4469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504000" y="301320"/>
            <a:ext cx="9057600" cy="69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1920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75" name="CustomShape 2"/>
          <p:cNvSpPr/>
          <p:nvPr/>
        </p:nvSpPr>
        <p:spPr>
          <a:xfrm>
            <a:off x="504000" y="5577840"/>
            <a:ext cx="9266760" cy="18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Yard buildings painted; probably with red roofs now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76" name="" descr=""/>
          <p:cNvPicPr/>
          <p:nvPr/>
        </p:nvPicPr>
        <p:blipFill>
          <a:blip r:embed="rId2"/>
          <a:stretch/>
        </p:blipFill>
        <p:spPr>
          <a:xfrm>
            <a:off x="4320" y="997200"/>
            <a:ext cx="10063440" cy="4467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504000" y="301320"/>
            <a:ext cx="9057600" cy="69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1921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78" name="CustomShape 2"/>
          <p:cNvSpPr/>
          <p:nvPr/>
        </p:nvSpPr>
        <p:spPr>
          <a:xfrm>
            <a:off x="504000" y="5577840"/>
            <a:ext cx="9266760" cy="18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Engine house roof is hipped</a:t>
            </a:r>
            <a:endParaRPr b="0" lang="en-US" sz="3200" spc="-1" strike="noStrike">
              <a:latin typeface="Arial"/>
            </a:endParaRPr>
          </a:p>
          <a:p>
            <a:pPr lvl="1" marL="432000" indent="-2026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- Also some trim added above the windows?</a:t>
            </a:r>
            <a:endParaRPr b="0" lang="en-US" sz="2600" spc="-1" strike="noStrike">
              <a:latin typeface="Arial"/>
            </a:endParaRPr>
          </a:p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Engine house and water tank are painted (again!)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79" name="" descr=""/>
          <p:cNvPicPr/>
          <p:nvPr/>
        </p:nvPicPr>
        <p:blipFill>
          <a:blip r:embed="rId2"/>
          <a:stretch/>
        </p:blipFill>
        <p:spPr>
          <a:xfrm>
            <a:off x="3600" y="996480"/>
            <a:ext cx="10064880" cy="4469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504000" y="301320"/>
            <a:ext cx="9057600" cy="69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By 1928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504000" y="5577840"/>
            <a:ext cx="9266760" cy="18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b="0" lang="en-US" sz="3200" spc="-1" strike="noStrike" baseline="101000">
                <a:solidFill>
                  <a:srgbClr val="000000"/>
                </a:solidFill>
                <a:latin typeface="Arial"/>
                <a:ea typeface="DejaVu Sans"/>
              </a:rPr>
              <a:t>nd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 Street crossing gates are gone</a:t>
            </a:r>
            <a:endParaRPr b="0" lang="en-US" sz="3200" spc="-1" strike="noStrike">
              <a:latin typeface="Arial"/>
            </a:endParaRPr>
          </a:p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Bridge 1b is gone</a:t>
            </a:r>
            <a:endParaRPr b="0" lang="en-US" sz="3200" spc="-1" strike="noStrike">
              <a:latin typeface="Arial"/>
            </a:endParaRPr>
          </a:p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Blacksmith shop is gone (retired 1924)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82" name="" descr=""/>
          <p:cNvPicPr/>
          <p:nvPr/>
        </p:nvPicPr>
        <p:blipFill>
          <a:blip r:embed="rId2"/>
          <a:stretch/>
        </p:blipFill>
        <p:spPr>
          <a:xfrm>
            <a:off x="3240" y="996120"/>
            <a:ext cx="10065600" cy="4469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316080" y="1143000"/>
            <a:ext cx="9836280" cy="710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Candara"/>
                <a:ea typeface="DejaVu Sans"/>
              </a:rPr>
              <a:t>Special thanks to:</a:t>
            </a:r>
            <a:endParaRPr b="0" lang="en-US" sz="6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6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Candara"/>
                <a:ea typeface="DejaVu Sans"/>
              </a:rPr>
              <a:t>	</a:t>
            </a:r>
            <a:r>
              <a:rPr b="0" lang="en-US" sz="4000" spc="-1" strike="noStrike">
                <a:solidFill>
                  <a:srgbClr val="000000"/>
                </a:solidFill>
                <a:latin typeface="Candara"/>
                <a:ea typeface="DejaVu Sans"/>
              </a:rPr>
              <a:t>Mike Collins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Candara"/>
                <a:ea typeface="DejaVu Sans"/>
              </a:rPr>
              <a:t>	</a:t>
            </a:r>
            <a:r>
              <a:rPr b="0" lang="en-US" sz="4000" spc="-1" strike="noStrike">
                <a:solidFill>
                  <a:srgbClr val="000000"/>
                </a:solidFill>
                <a:latin typeface="Candara"/>
                <a:ea typeface="DejaVu Sans"/>
              </a:rPr>
              <a:t>Stephen Drew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Candara"/>
                <a:ea typeface="DejaVu Sans"/>
              </a:rPr>
              <a:t>	</a:t>
            </a:r>
            <a:r>
              <a:rPr b="0" lang="en-US" sz="4000" spc="-1" strike="noStrike">
                <a:solidFill>
                  <a:srgbClr val="000000"/>
                </a:solidFill>
                <a:latin typeface="Candara"/>
                <a:ea typeface="DejaVu Sans"/>
              </a:rPr>
              <a:t>The University of Nevada Special Collections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Candara"/>
                <a:ea typeface="DejaVu Sans"/>
              </a:rPr>
              <a:t>                 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Candara"/>
                <a:ea typeface="DejaVu Sans"/>
              </a:rPr>
              <a:t>                                                                                                                                                                         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3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504000" y="301320"/>
            <a:ext cx="9057600" cy="69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1930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84" name="CustomShape 2"/>
          <p:cNvSpPr/>
          <p:nvPr/>
        </p:nvSpPr>
        <p:spPr>
          <a:xfrm>
            <a:off x="504000" y="5577840"/>
            <a:ext cx="9266760" cy="18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Sunshine Laundry opens (land sold in 1929)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2"/>
          <a:stretch/>
        </p:blipFill>
        <p:spPr>
          <a:xfrm>
            <a:off x="3600" y="996480"/>
            <a:ext cx="10064880" cy="4469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504000" y="301320"/>
            <a:ext cx="9057600" cy="69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1937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504000" y="5577840"/>
            <a:ext cx="9266760" cy="18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Wall trim on engine house is red by now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88" name="" descr=""/>
          <p:cNvPicPr/>
          <p:nvPr/>
        </p:nvPicPr>
        <p:blipFill>
          <a:blip r:embed="rId2"/>
          <a:stretch/>
        </p:blipFill>
        <p:spPr>
          <a:xfrm>
            <a:off x="4320" y="997200"/>
            <a:ext cx="10063440" cy="4467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504000" y="301320"/>
            <a:ext cx="9057600" cy="69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By 1948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504000" y="5577840"/>
            <a:ext cx="9266760" cy="18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Construction Car No. 6 (2</a:t>
            </a:r>
            <a:r>
              <a:rPr b="0" lang="en-US" sz="3200" spc="-1" strike="noStrike" baseline="101000">
                <a:solidFill>
                  <a:srgbClr val="000000"/>
                </a:solidFill>
                <a:latin typeface="Arial"/>
                <a:ea typeface="DejaVu Sans"/>
              </a:rPr>
              <a:t>nd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) is on the ground</a:t>
            </a:r>
            <a:endParaRPr b="0" lang="en-US" sz="3200" spc="-1" strike="noStrike">
              <a:latin typeface="Arial"/>
            </a:endParaRPr>
          </a:p>
          <a:p>
            <a:pPr lvl="2" marL="648000" indent="-205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Taken out of service 1942</a:t>
            </a:r>
            <a:endParaRPr b="0" lang="en-US" sz="3200" spc="-1" strike="noStrike">
              <a:latin typeface="Arial"/>
            </a:endParaRPr>
          </a:p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Rear door on engine house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91" name="" descr=""/>
          <p:cNvPicPr/>
          <p:nvPr/>
        </p:nvPicPr>
        <p:blipFill>
          <a:blip r:embed="rId2"/>
          <a:stretch/>
        </p:blipFill>
        <p:spPr>
          <a:xfrm>
            <a:off x="4680" y="997560"/>
            <a:ext cx="10062720" cy="446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504000" y="301320"/>
            <a:ext cx="9057600" cy="69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1950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504000" y="5577840"/>
            <a:ext cx="9266760" cy="18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Engine house burns down</a:t>
            </a:r>
            <a:endParaRPr b="0" lang="en-US" sz="3200" spc="-1" strike="noStrike">
              <a:latin typeface="Arial"/>
            </a:endParaRPr>
          </a:p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Railroad is abandoned</a:t>
            </a:r>
            <a:endParaRPr b="0" lang="en-US" sz="3200" spc="-1" strike="noStrike">
              <a:latin typeface="Arial"/>
            </a:endParaRPr>
          </a:p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While being dismantled, the bridge washes away in Thanksgiving flood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94" name="" descr=""/>
          <p:cNvPicPr/>
          <p:nvPr/>
        </p:nvPicPr>
        <p:blipFill>
          <a:blip r:embed="rId2"/>
          <a:stretch/>
        </p:blipFill>
        <p:spPr>
          <a:xfrm>
            <a:off x="3960" y="996840"/>
            <a:ext cx="10064160" cy="4468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304560" y="252360"/>
            <a:ext cx="9358560" cy="87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b"/>
          <a:p>
            <a:pPr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Candara"/>
                <a:ea typeface="DejaVu Sans"/>
              </a:rPr>
              <a:t>Location: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316080" y="1143000"/>
            <a:ext cx="9836280" cy="710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ndara"/>
                <a:ea typeface="DejaVu Sans"/>
              </a:rPr>
              <a:t>Downtown Reno; just South of the Truckee River: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Candara"/>
                <a:ea typeface="DejaVu Sans"/>
              </a:rPr>
              <a:t>                 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Candara"/>
                <a:ea typeface="DejaVu Sans"/>
              </a:rPr>
              <a:t>                                                                                                                                                                         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300" spc="-1" strike="noStrike">
              <a:latin typeface="Arial"/>
            </a:endParaRPr>
          </a:p>
        </p:txBody>
      </p:sp>
      <p:pic>
        <p:nvPicPr>
          <p:cNvPr id="132" name="" descr=""/>
          <p:cNvPicPr/>
          <p:nvPr/>
        </p:nvPicPr>
        <p:blipFill>
          <a:blip r:embed="rId2"/>
          <a:stretch/>
        </p:blipFill>
        <p:spPr>
          <a:xfrm>
            <a:off x="316080" y="1978920"/>
            <a:ext cx="3367800" cy="5321880"/>
          </a:xfrm>
          <a:prstGeom prst="rect">
            <a:avLst/>
          </a:prstGeom>
          <a:ln>
            <a:noFill/>
          </a:ln>
        </p:spPr>
      </p:pic>
      <p:sp>
        <p:nvSpPr>
          <p:cNvPr id="133" name="Line 3"/>
          <p:cNvSpPr/>
          <p:nvPr/>
        </p:nvSpPr>
        <p:spPr>
          <a:xfrm flipV="1">
            <a:off x="1554480" y="1828800"/>
            <a:ext cx="2651760" cy="3657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Line 4"/>
          <p:cNvSpPr/>
          <p:nvPr/>
        </p:nvSpPr>
        <p:spPr>
          <a:xfrm>
            <a:off x="1554480" y="2194560"/>
            <a:ext cx="2651760" cy="5029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35" name="" descr=""/>
          <p:cNvPicPr/>
          <p:nvPr/>
        </p:nvPicPr>
        <p:blipFill>
          <a:blip r:embed="rId3"/>
          <a:stretch/>
        </p:blipFill>
        <p:spPr>
          <a:xfrm>
            <a:off x="4275000" y="1828800"/>
            <a:ext cx="5404320" cy="5460480"/>
          </a:xfrm>
          <a:prstGeom prst="rect">
            <a:avLst/>
          </a:prstGeom>
          <a:ln>
            <a:noFill/>
          </a:ln>
        </p:spPr>
      </p:pic>
      <p:sp>
        <p:nvSpPr>
          <p:cNvPr id="136" name="CustomShape 5"/>
          <p:cNvSpPr/>
          <p:nvPr/>
        </p:nvSpPr>
        <p:spPr>
          <a:xfrm>
            <a:off x="6514560" y="7193880"/>
            <a:ext cx="3560760" cy="360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Image courtesy Bing Maps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316080" y="182880"/>
            <a:ext cx="9836280" cy="806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Candara"/>
                <a:ea typeface="DejaVu Sans"/>
              </a:rPr>
              <a:t>Reno Background</a:t>
            </a:r>
            <a:endParaRPr b="0" lang="en-US" sz="6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60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andara"/>
                <a:ea typeface="DejaVu Sans"/>
              </a:rPr>
              <a:t>1850s: Pioneers begin to settle the Truckee Meadows</a:t>
            </a:r>
            <a:endParaRPr b="0" lang="en-US" sz="36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andara"/>
                <a:ea typeface="DejaVu Sans"/>
              </a:rPr>
              <a:t>1859: Charles Fuller builds a bridge across the Truckee River</a:t>
            </a:r>
            <a:endParaRPr b="0" lang="en-US" sz="36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andara"/>
                <a:ea typeface="DejaVu Sans"/>
              </a:rPr>
              <a:t>1861: Fuller sells the bridge to Myron Lake; who develops 'Lake's Crossing'</a:t>
            </a:r>
            <a:endParaRPr b="0" lang="en-US" sz="36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andara"/>
                <a:ea typeface="DejaVu Sans"/>
              </a:rPr>
              <a:t>1868: Reno founded by the Central Pacific</a:t>
            </a:r>
            <a:endParaRPr b="0" lang="en-US" sz="36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andara"/>
                <a:ea typeface="DejaVu Sans"/>
              </a:rPr>
              <a:t>1871: Reno becomes the Washoe County seat</a:t>
            </a:r>
            <a:endParaRPr b="0" lang="en-US" sz="36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andara"/>
                <a:ea typeface="DejaVu Sans"/>
              </a:rPr>
              <a:t>1871: The V&amp;T starts building from Reno</a:t>
            </a:r>
            <a:endParaRPr b="0" lang="en-US" sz="36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endParaRPr b="0" lang="en-US" sz="36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endParaRPr b="0" lang="en-US" sz="36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endParaRPr b="0" lang="en-US" sz="36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endParaRPr b="0" lang="en-US" sz="36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endParaRPr b="0" lang="en-US" sz="36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endParaRPr b="0" lang="en-US" sz="36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endParaRPr b="0" lang="en-US" sz="36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endParaRPr b="0" lang="en-US" sz="36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endParaRPr b="0" lang="en-US" sz="36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endParaRPr b="0" lang="en-US" sz="36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endParaRPr b="0" lang="en-US" sz="36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endParaRPr b="0" lang="en-US" sz="36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endParaRPr b="0" lang="en-US" sz="36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endParaRPr b="0" lang="en-US" sz="36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Candara"/>
                <a:ea typeface="DejaVu Sans"/>
              </a:rPr>
              <a:t>                 </a:t>
            </a:r>
            <a:endParaRPr b="0" lang="en-US" sz="13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Candara"/>
                <a:ea typeface="DejaVu Sans"/>
              </a:rPr>
              <a:t>                                                                                                                                                                         </a:t>
            </a:r>
            <a:endParaRPr b="0" lang="en-US" sz="1300" spc="-1" strike="noStrike">
              <a:latin typeface="Arial"/>
            </a:endParaRPr>
          </a:p>
          <a:p>
            <a:pPr marL="1371600" indent="-1364760">
              <a:lnSpc>
                <a:spcPct val="100000"/>
              </a:lnSpc>
            </a:pPr>
            <a:endParaRPr b="0" lang="en-US" sz="13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504000" y="301320"/>
            <a:ext cx="9057600" cy="69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1871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504000" y="5577840"/>
            <a:ext cx="9266760" cy="18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Construction started</a:t>
            </a:r>
            <a:endParaRPr b="0" lang="en-US" sz="3200" spc="-1" strike="noStrike">
              <a:latin typeface="Arial"/>
            </a:endParaRPr>
          </a:p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Bridge; engine house; blacksmith shop built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2"/>
          <a:stretch/>
        </p:blipFill>
        <p:spPr>
          <a:xfrm>
            <a:off x="3960" y="996840"/>
            <a:ext cx="10064160" cy="4468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504000" y="301320"/>
            <a:ext cx="9057600" cy="69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1872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504000" y="5577840"/>
            <a:ext cx="9266760" cy="18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50’ diameter gallows A-frame turntable built</a:t>
            </a:r>
            <a:endParaRPr b="0" lang="en-US" sz="3200" spc="-1" strike="noStrike">
              <a:latin typeface="Arial"/>
            </a:endParaRPr>
          </a:p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Tracks completed to Carson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43" name="" descr=""/>
          <p:cNvPicPr/>
          <p:nvPr/>
        </p:nvPicPr>
        <p:blipFill>
          <a:blip r:embed="rId2"/>
          <a:stretch/>
        </p:blipFill>
        <p:spPr>
          <a:xfrm>
            <a:off x="3600" y="996480"/>
            <a:ext cx="10064880" cy="4469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504000" y="301320"/>
            <a:ext cx="9057600" cy="69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1873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504000" y="5577840"/>
            <a:ext cx="9266760" cy="18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Water tank built</a:t>
            </a:r>
            <a:endParaRPr b="0" lang="en-US" sz="3200" spc="-1" strike="noStrike">
              <a:latin typeface="Arial"/>
            </a:endParaRPr>
          </a:p>
          <a:p>
            <a:pPr lvl="2" marL="648000" indent="-210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Also the pump house</a:t>
            </a:r>
            <a:endParaRPr b="0" lang="en-US" sz="3200" spc="-1" strike="noStrike">
              <a:latin typeface="Arial"/>
            </a:endParaRPr>
          </a:p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Wood siding built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46" name="" descr=""/>
          <p:cNvPicPr/>
          <p:nvPr/>
        </p:nvPicPr>
        <p:blipFill>
          <a:blip r:embed="rId2"/>
          <a:stretch/>
        </p:blipFill>
        <p:spPr>
          <a:xfrm>
            <a:off x="3960" y="996840"/>
            <a:ext cx="10064160" cy="4468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504000" y="301320"/>
            <a:ext cx="9057600" cy="69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1880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504000" y="5577840"/>
            <a:ext cx="9266760" cy="18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Trestle is filled in</a:t>
            </a:r>
            <a:endParaRPr b="0" lang="en-US" sz="3200" spc="-1" strike="noStrike">
              <a:latin typeface="Arial"/>
            </a:endParaRPr>
          </a:p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Bridges get stone abutments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49" name="" descr=""/>
          <p:cNvPicPr/>
          <p:nvPr/>
        </p:nvPicPr>
        <p:blipFill>
          <a:blip r:embed="rId2"/>
          <a:stretch/>
        </p:blipFill>
        <p:spPr>
          <a:xfrm>
            <a:off x="3960" y="996840"/>
            <a:ext cx="10064160" cy="4468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504000" y="301320"/>
            <a:ext cx="9057600" cy="69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1890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504000" y="5577840"/>
            <a:ext cx="9266760" cy="18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432000" indent="-3096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Engine house has bracing by now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2"/>
          <a:stretch/>
        </p:blipFill>
        <p:spPr>
          <a:xfrm>
            <a:off x="4320" y="997200"/>
            <a:ext cx="10063440" cy="4467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2229</TotalTime>
  <Application>LibreOffice/5.4.0.3$Windows_X86_64 LibreOffice_project/7556cbc6811c9d992f4064ab9287069087d7f62c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2017-10-17T08:42:52Z</dcterms:modified>
  <cp:revision>218</cp:revision>
  <dc:subject/>
  <dc:title/>
</cp:coreProperties>
</file>