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_rels/notesSlide35.xml.rels" ContentType="application/vnd.openxmlformats-package.relationships+xml"/>
  <Override PartName="/ppt/notesSlides/_rels/notesSlide1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53.jpeg" ContentType="image/jpeg"/>
  <Override PartName="/ppt/media/image1.jpeg" ContentType="image/jpeg"/>
  <Override PartName="/ppt/media/image17.jpeg" ContentType="image/jpeg"/>
  <Override PartName="/ppt/media/image106.jpeg" ContentType="image/jpeg"/>
  <Override PartName="/ppt/media/image3.png" ContentType="image/png"/>
  <Override PartName="/ppt/media/image23.jpeg" ContentType="image/jpeg"/>
  <Override PartName="/ppt/media/image112.jpeg" ContentType="image/jpeg"/>
  <Override PartName="/ppt/media/image8.png" ContentType="image/png"/>
  <Override PartName="/ppt/media/image2.jpeg" ContentType="image/jpeg"/>
  <Override PartName="/ppt/media/image4.jpeg" ContentType="image/jpeg"/>
  <Override PartName="/ppt/media/image56.jpeg" ContentType="image/jpeg"/>
  <Override PartName="/ppt/media/image58.png" ContentType="image/png"/>
  <Override PartName="/ppt/media/image5.jpeg" ContentType="image/jpeg"/>
  <Override PartName="/ppt/media/image57.jpeg" ContentType="image/jpeg"/>
  <Override PartName="/ppt/media/image6.jpeg" ContentType="image/jpeg"/>
  <Override PartName="/ppt/media/image7.jpeg" ContentType="image/jpeg"/>
  <Override PartName="/ppt/media/image59.jpeg" ContentType="image/jpeg"/>
  <Override PartName="/ppt/media/image9.jpeg" ContentType="image/jpeg"/>
  <Override PartName="/ppt/media/image10.jpeg" ContentType="image/jpeg"/>
  <Override PartName="/ppt/media/image100.jpeg" ContentType="image/jpeg"/>
  <Override PartName="/ppt/media/image11.jpeg" ContentType="image/jpeg"/>
  <Override PartName="/ppt/media/image12.jpeg" ContentType="image/jpeg"/>
  <Override PartName="/ppt/media/image86.png" ContentType="image/png"/>
  <Override PartName="/ppt/media/image13.jpeg" ContentType="image/jpeg"/>
  <Override PartName="/ppt/media/image14.png" ContentType="image/png"/>
  <Override PartName="/ppt/media/image104.jpeg" ContentType="image/jpeg"/>
  <Override PartName="/ppt/media/image15.jpeg" ContentType="image/jpeg"/>
  <Override PartName="/ppt/media/image16.jpeg" ContentType="image/jpeg"/>
  <Override PartName="/ppt/media/image18.png" ContentType="image/png"/>
  <Override PartName="/ppt/media/image52.jpeg" ContentType="image/jpeg"/>
  <Override PartName="/ppt/media/image19.jpeg" ContentType="image/jpeg"/>
  <Override PartName="/ppt/media/image22.png" ContentType="image/png"/>
  <Override PartName="/ppt/media/image20.jpeg" ContentType="image/jpeg"/>
  <Override PartName="/ppt/media/image44.png" ContentType="image/png"/>
  <Override PartName="/ppt/media/image110.jpeg" ContentType="image/jpeg"/>
  <Override PartName="/ppt/media/image21.jpeg" ContentType="image/jpeg"/>
  <Override PartName="/ppt/media/image54.png" ContentType="image/png"/>
  <Override PartName="/ppt/media/image24.jpeg" ContentType="image/jpeg"/>
  <Override PartName="/ppt/media/image114.jpeg" ContentType="image/jpeg"/>
  <Override PartName="/ppt/media/image25.jpeg" ContentType="image/jpeg"/>
  <Override PartName="/ppt/media/image26.png" ContentType="image/png"/>
  <Override PartName="/ppt/media/image64.jpeg" ContentType="image/jpeg"/>
  <Override PartName="/ppt/media/image116.jpeg" ContentType="image/jpeg"/>
  <Override PartName="/ppt/media/image27.jpeg" ContentType="image/jpeg"/>
  <Override PartName="/ppt/media/image28.jpeg" ContentType="image/jpeg"/>
  <Override PartName="/ppt/media/image118.jpeg" ContentType="image/jpeg"/>
  <Override PartName="/ppt/media/image29.jpeg" ContentType="image/jpeg"/>
  <Override PartName="/ppt/media/image30.png" ContentType="image/png"/>
  <Override PartName="/ppt/media/image41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png" ContentType="image/png"/>
  <Override PartName="/ppt/media/image38.jpeg" ContentType="image/jpeg"/>
  <Override PartName="/ppt/media/image39.jpeg" ContentType="image/jpeg"/>
  <Override PartName="/ppt/media/image40.jpeg" ContentType="image/jpeg"/>
  <Override PartName="/ppt/media/image42.jpeg" ContentType="image/jpeg"/>
  <Override PartName="/ppt/media/image43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55.jpeg" ContentType="image/jpeg"/>
  <Override PartName="/ppt/media/image48.png" ContentType="image/png"/>
  <Override PartName="/ppt/media/image49.jpeg" ContentType="image/jpeg"/>
  <Override PartName="/ppt/media/image50.jpeg" ContentType="image/jpeg"/>
  <Override PartName="/ppt/media/image51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5.png" ContentType="image/png"/>
  <Override PartName="/ppt/media/image66.jpeg" ContentType="image/jpeg"/>
  <Override PartName="/ppt/media/image108.png" ContentType="image/pn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101.png" ContentType="image/png"/>
  <Override PartName="/ppt/media/image82.jpeg" ContentType="image/jpeg"/>
  <Override PartName="/ppt/media/image111.png" ContentType="image/png"/>
  <Override PartName="/ppt/media/image83.png" ContentType="image/png"/>
  <Override PartName="/ppt/media/image84.jpeg" ContentType="image/jpeg"/>
  <Override PartName="/ppt/media/image85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png" ContentType="image/png"/>
  <Override PartName="/ppt/media/image92.jpeg" ContentType="image/jpeg"/>
  <Override PartName="/ppt/media/image93.jpeg" ContentType="image/jpeg"/>
  <Override PartName="/ppt/media/image94.png" ContentType="image/png"/>
  <Override PartName="/ppt/media/image95.jpeg" ContentType="image/jpeg"/>
  <Override PartName="/ppt/media/image96.jpeg" ContentType="image/jpeg"/>
  <Override PartName="/ppt/media/image97.png" ContentType="image/png"/>
  <Override PartName="/ppt/media/image98.png" ContentType="image/png"/>
  <Override PartName="/ppt/media/image99.jpeg" ContentType="image/jpeg"/>
  <Override PartName="/ppt/media/image102.png" ContentType="image/png"/>
  <Override PartName="/ppt/media/image103.jpeg" ContentType="image/jpeg"/>
  <Override PartName="/ppt/media/image105.png" ContentType="image/png"/>
  <Override PartName="/ppt/media/image107.jpeg" ContentType="image/jpeg"/>
  <Override PartName="/ppt/media/image109.jpeg" ContentType="image/jpeg"/>
  <Override PartName="/ppt/media/image113.png" ContentType="image/png"/>
  <Override PartName="/ppt/media/image115.png" ContentType="image/png"/>
  <Override PartName="/ppt/media/image117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x="10080625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95AD9DA8-66E2-4796-A7BC-E5E1D3D201F4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755640" y="5078520"/>
            <a:ext cx="5990760" cy="475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755640" y="5078520"/>
            <a:ext cx="5900400" cy="466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53"/>
          <p:cNvSpPr/>
          <p:nvPr/>
        </p:nvSpPr>
        <p:spPr>
          <a:xfrm>
            <a:off x="755640" y="5078520"/>
            <a:ext cx="5900400" cy="466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55"/>
          <p:cNvSpPr/>
          <p:nvPr/>
        </p:nvSpPr>
        <p:spPr>
          <a:xfrm>
            <a:off x="755640" y="5078520"/>
            <a:ext cx="5900400" cy="466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67"/>
          <p:cNvSpPr/>
          <p:nvPr/>
        </p:nvSpPr>
        <p:spPr>
          <a:xfrm>
            <a:off x="755640" y="5078520"/>
            <a:ext cx="5900400" cy="466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71"/>
          <p:cNvSpPr/>
          <p:nvPr/>
        </p:nvSpPr>
        <p:spPr>
          <a:xfrm>
            <a:off x="755640" y="5078520"/>
            <a:ext cx="5900400" cy="466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73"/>
          <p:cNvSpPr/>
          <p:nvPr/>
        </p:nvSpPr>
        <p:spPr>
          <a:xfrm>
            <a:off x="755640" y="5078520"/>
            <a:ext cx="5900400" cy="466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69"/>
          <p:cNvSpPr/>
          <p:nvPr/>
        </p:nvSpPr>
        <p:spPr>
          <a:xfrm>
            <a:off x="755640" y="5078520"/>
            <a:ext cx="5900400" cy="466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503280" y="6886440"/>
            <a:ext cx="2296440" cy="4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3448080" y="6886440"/>
            <a:ext cx="3144240" cy="4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29f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503280" y="6886440"/>
            <a:ext cx="2296440" cy="4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2"/>
          <p:cNvSpPr/>
          <p:nvPr/>
        </p:nvSpPr>
        <p:spPr>
          <a:xfrm>
            <a:off x="3448080" y="6886440"/>
            <a:ext cx="3144240" cy="4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29f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503280" y="6886440"/>
            <a:ext cx="2296440" cy="4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2"/>
          <p:cNvSpPr/>
          <p:nvPr/>
        </p:nvSpPr>
        <p:spPr>
          <a:xfrm>
            <a:off x="3448080" y="6886440"/>
            <a:ext cx="3144240" cy="4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image" Target="../media/image68.jpeg"/><Relationship Id="rId4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jpeg"/><Relationship Id="rId3" Type="http://schemas.openxmlformats.org/officeDocument/2006/relationships/image" Target="../media/image71.jpeg"/><Relationship Id="rId4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jpeg"/><Relationship Id="rId3" Type="http://schemas.openxmlformats.org/officeDocument/2006/relationships/image" Target="../media/image74.jpeg"/><Relationship Id="rId4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jpeg"/><Relationship Id="rId3" Type="http://schemas.openxmlformats.org/officeDocument/2006/relationships/image" Target="../media/image77.jpeg"/><Relationship Id="rId4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image" Target="../media/image80.jpeg"/><Relationship Id="rId4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image" Target="../media/image83.png"/><Relationship Id="rId4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jpeg"/><Relationship Id="rId3" Type="http://schemas.openxmlformats.org/officeDocument/2006/relationships/image" Target="../media/image86.png"/><Relationship Id="rId4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jpeg"/><Relationship Id="rId3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jpeg"/><Relationship Id="rId3" Type="http://schemas.openxmlformats.org/officeDocument/2006/relationships/image" Target="../media/image91.png"/><Relationship Id="rId4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jpeg"/><Relationship Id="rId3" Type="http://schemas.openxmlformats.org/officeDocument/2006/relationships/image" Target="../media/image94.png"/><Relationship Id="rId4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jpe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image" Target="../media/image100.jpe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image" Target="../media/image104.jpeg"/><Relationship Id="rId3" Type="http://schemas.openxmlformats.org/officeDocument/2006/relationships/image" Target="../media/image105.png"/><Relationship Id="rId4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image" Target="../media/image107.jpeg"/><Relationship Id="rId3" Type="http://schemas.openxmlformats.org/officeDocument/2006/relationships/image" Target="../media/image108.png"/><Relationship Id="rId4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image" Target="../media/image11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image" Target="../media/image11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14.jpeg"/><Relationship Id="rId2" Type="http://schemas.openxmlformats.org/officeDocument/2006/relationships/image" Target="../media/image11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16.jpeg"/><Relationship Id="rId2" Type="http://schemas.openxmlformats.org/officeDocument/2006/relationships/image" Target="../media/image11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1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304560" y="7560"/>
            <a:ext cx="9322920" cy="76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History of Mound House 1869-1941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320400" y="6035760"/>
            <a:ext cx="9322920" cy="126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Candara"/>
                <a:ea typeface="DejaVu Sans"/>
              </a:rPr>
              <a:t>2023 Virginia and Truckee Railroad History Conference</a:t>
            </a:r>
            <a:endParaRPr b="0" lang="en-US" sz="32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ndara"/>
                <a:ea typeface="DejaVu Sans"/>
              </a:rPr>
              <a:t>By Curtis Reid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6583680" y="5852160"/>
            <a:ext cx="3334680" cy="55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9" name="" descr=""/>
          <p:cNvPicPr/>
          <p:nvPr/>
        </p:nvPicPr>
        <p:blipFill>
          <a:blip r:embed="rId2"/>
          <a:stretch/>
        </p:blipFill>
        <p:spPr>
          <a:xfrm>
            <a:off x="320400" y="950400"/>
            <a:ext cx="9273960" cy="519840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48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1880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5" name="CustomShape 49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Construction started on C&amp;C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Dual-gauged most of the Mound House trackage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Dual-gauge turntable built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67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46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1881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9" name="CustomShape 47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Depot moved to Dayton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New passenger and freight depots built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April / May: Track scales moved from Scales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71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72" name="" descr=""/>
          <p:cNvPicPr/>
          <p:nvPr/>
        </p:nvPicPr>
        <p:blipFill>
          <a:blip r:embed="rId4"/>
          <a:stretch/>
        </p:blipFill>
        <p:spPr>
          <a:xfrm>
            <a:off x="5970960" y="3657600"/>
            <a:ext cx="3797640" cy="243396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44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1886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74" name="CustomShape 45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Feb: Engine house burns down; car shed taken over for locomotives.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76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42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1888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78" name="CustomShape 43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Ore transfer trestle built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Ore from the Savage → Rock Point Mill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80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81" name="" descr=""/>
          <p:cNvPicPr/>
          <p:nvPr/>
        </p:nvPicPr>
        <p:blipFill>
          <a:blip r:embed="rId4"/>
          <a:stretch/>
        </p:blipFill>
        <p:spPr>
          <a:xfrm>
            <a:off x="394920" y="1143000"/>
            <a:ext cx="2342520" cy="185220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8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1893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3" name="CustomShape 9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Stock yards built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Cows, pigs, and sheep from Wabusca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85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86" name="" descr=""/>
          <p:cNvPicPr/>
          <p:nvPr/>
        </p:nvPicPr>
        <p:blipFill>
          <a:blip r:embed="rId4"/>
          <a:stretch/>
        </p:blipFill>
        <p:spPr>
          <a:xfrm>
            <a:off x="457200" y="1143000"/>
            <a:ext cx="2954520" cy="146556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40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1900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8" name="CustomShape 41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Carson and Colorado sold to Southern Pacific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90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38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1901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2" name="CustomShape 39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Water Car No 90 replaces No. 42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94" name="" descr=""/>
          <p:cNvPicPr/>
          <p:nvPr/>
        </p:nvPicPr>
        <p:blipFill>
          <a:blip r:embed="rId3"/>
          <a:stretch/>
        </p:blipFill>
        <p:spPr>
          <a:xfrm>
            <a:off x="6249600" y="4114800"/>
            <a:ext cx="3342960" cy="182304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36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1904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6" name="CustomShape 37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Western Ore Purchasing Co is built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SP standard-gauges to Dayton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97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98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99" name="" descr=""/>
          <p:cNvPicPr/>
          <p:nvPr/>
        </p:nvPicPr>
        <p:blipFill>
          <a:blip r:embed="rId4"/>
          <a:stretch/>
        </p:blipFill>
        <p:spPr>
          <a:xfrm>
            <a:off x="5943600" y="4114800"/>
            <a:ext cx="3650760" cy="188604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34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1905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1" name="CustomShape 35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Western Ore Purchasing Co moves to Tonopah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03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32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1906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5" name="CustomShape 33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January: Water Car No. 2 replaces No. 52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07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08" name="" descr=""/>
          <p:cNvPicPr/>
          <p:nvPr/>
        </p:nvPicPr>
        <p:blipFill>
          <a:blip r:embed="rId4"/>
          <a:stretch/>
        </p:blipFill>
        <p:spPr>
          <a:xfrm>
            <a:off x="7038720" y="4114800"/>
            <a:ext cx="2555640" cy="186840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316080" y="182880"/>
            <a:ext cx="9802080" cy="80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6000" spc="-1" strike="noStrike">
                <a:solidFill>
                  <a:srgbClr val="000000"/>
                </a:solidFill>
                <a:latin typeface="Candara"/>
                <a:ea typeface="DejaVu Sans"/>
              </a:rPr>
              <a:t>Before the railroad:</a:t>
            </a: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DejaVu Sans"/>
              </a:rPr>
              <a:t>1841: First to pass through the “Carson Pass Route” - Bidwell-Bartleson party.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DejaVu Sans"/>
              </a:rPr>
              <a:t>1861: James Fair builds “Halfway House”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DejaVu Sans"/>
              </a:rPr>
              <a:t>1862: Toll road opens from Eagle Valley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  <a:ea typeface="DejaVu Sans"/>
              </a:rPr>
              <a:t>Mid-1860s: Mound House toll station opens.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2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</a:t>
            </a:r>
            <a:endParaRPr b="0" lang="en-US" sz="13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                                                                                                                                                        </a:t>
            </a:r>
            <a:endParaRPr b="0" lang="en-US" sz="1300" spc="-1" strike="noStrike">
              <a:latin typeface="Arial"/>
            </a:endParaRPr>
          </a:p>
          <a:p>
            <a:pPr marL="1371600" indent="-135072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74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1908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0" name="CustomShape 75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August: SP now operating joint depot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11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12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6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1909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4" name="CustomShape 17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February: Nevada Gypsum mill opens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15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16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4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1914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8" name="CustomShape 15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The Lincoln Highway is built through Mound House</a:t>
            </a:r>
            <a:endParaRPr b="0" lang="en-US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Graveled; one lane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19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20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4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1922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2" name="CustomShape 5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Added 180’ to Pacific Portland Cement Co siding.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Replaced 1,350-feet of 56 lb. rail with 60 lb. rail.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23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24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8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1924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6" name="CustomShape 19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Pacific Portland Cement Co moved to Gerlach.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Dismantling complete by September.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27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28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6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1930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0" name="CustomShape 7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Section crew consolidated with Scales crew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Water car No. 1 replaces Water Car No. 2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32" name="" descr=""/>
          <p:cNvPicPr/>
          <p:nvPr/>
        </p:nvPicPr>
        <p:blipFill>
          <a:blip r:embed="rId3"/>
          <a:stretch/>
        </p:blipFill>
        <p:spPr>
          <a:xfrm>
            <a:off x="7086600" y="4079160"/>
            <a:ext cx="2478240" cy="185760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0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1931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4" name="CustomShape 11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Highway 50 is built; crossing the tracks just to the south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36" name="" descr=""/>
          <p:cNvPicPr/>
          <p:nvPr/>
        </p:nvPicPr>
        <p:blipFill>
          <a:blip r:embed="rId3"/>
          <a:stretch/>
        </p:blipFill>
        <p:spPr>
          <a:xfrm>
            <a:off x="5610960" y="3899520"/>
            <a:ext cx="3983400" cy="211140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2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1932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8" name="CustomShape 13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Retired 654-foot old Scale Track “G” (Regan Track)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Retired PPC Mill tracks “J” and “K”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39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20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1933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1" name="CustomShape 21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Teasland House sold for $30 and removed.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43" name="" descr=""/>
          <p:cNvPicPr/>
          <p:nvPr/>
        </p:nvPicPr>
        <p:blipFill>
          <a:blip r:embed="rId3"/>
          <a:stretch/>
        </p:blipFill>
        <p:spPr>
          <a:xfrm>
            <a:off x="7225560" y="4114800"/>
            <a:ext cx="2368800" cy="182196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22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1934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5" name="CustomShape 23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Agent’s House sold and removed.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SP abandons the line between MH and Dayton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47" name="" descr=""/>
          <p:cNvPicPr/>
          <p:nvPr/>
        </p:nvPicPr>
        <p:blipFill>
          <a:blip r:embed="rId3"/>
          <a:stretch/>
        </p:blipFill>
        <p:spPr>
          <a:xfrm>
            <a:off x="6405120" y="4248720"/>
            <a:ext cx="3189240" cy="168804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1869 (Late October)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Rails reach Mound House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35" name="" descr=""/>
          <p:cNvPicPr/>
          <p:nvPr/>
        </p:nvPicPr>
        <p:blipFill>
          <a:blip r:embed="rId4"/>
          <a:stretch/>
        </p:blipFill>
        <p:spPr>
          <a:xfrm>
            <a:off x="5911920" y="3886200"/>
            <a:ext cx="3687480" cy="205560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24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1936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9" name="CustomShape 25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SP rails removed to Dayton.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Boarding House and Fireman’s House sold ($50 ea.)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51" name="" descr=""/>
          <p:cNvPicPr/>
          <p:nvPr/>
        </p:nvPicPr>
        <p:blipFill>
          <a:blip r:embed="rId3"/>
          <a:stretch/>
        </p:blipFill>
        <p:spPr>
          <a:xfrm>
            <a:off x="6220440" y="4114800"/>
            <a:ext cx="3373920" cy="192744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52" name="" descr=""/>
          <p:cNvPicPr/>
          <p:nvPr/>
        </p:nvPicPr>
        <p:blipFill>
          <a:blip r:embed="rId4"/>
          <a:stretch/>
        </p:blipFill>
        <p:spPr>
          <a:xfrm>
            <a:off x="448560" y="1143000"/>
            <a:ext cx="2973600" cy="170892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26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1938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4" name="CustomShape 27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Virginia City branch abandoned.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Passenger depot sold and moved to Carson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Section Tool House sold for $125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56" name="" descr=""/>
          <p:cNvPicPr/>
          <p:nvPr/>
        </p:nvPicPr>
        <p:blipFill>
          <a:blip r:embed="rId3"/>
          <a:stretch/>
        </p:blipFill>
        <p:spPr>
          <a:xfrm>
            <a:off x="335880" y="1117440"/>
            <a:ext cx="3092760" cy="169884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57" name="" descr=""/>
          <p:cNvPicPr/>
          <p:nvPr/>
        </p:nvPicPr>
        <p:blipFill>
          <a:blip r:embed="rId4"/>
          <a:stretch/>
        </p:blipFill>
        <p:spPr>
          <a:xfrm>
            <a:off x="6663240" y="4133520"/>
            <a:ext cx="2931120" cy="180324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28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1939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9" name="CustomShape 29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Freight depot sold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61" name="" descr=""/>
          <p:cNvPicPr/>
          <p:nvPr/>
        </p:nvPicPr>
        <p:blipFill>
          <a:blip r:embed="rId3"/>
          <a:stretch/>
        </p:blipFill>
        <p:spPr>
          <a:xfrm>
            <a:off x="6194520" y="3886200"/>
            <a:ext cx="3399840" cy="205056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30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1941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63" name="CustomShape 31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Rails removed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Section House; Bunk House sold for $45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265" name="" descr=""/>
          <p:cNvPicPr/>
          <p:nvPr/>
        </p:nvPicPr>
        <p:blipFill>
          <a:blip r:embed="rId3"/>
          <a:stretch/>
        </p:blipFill>
        <p:spPr>
          <a:xfrm>
            <a:off x="6711120" y="4343400"/>
            <a:ext cx="2883240" cy="167976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52"/>
          <p:cNvSpPr/>
          <p:nvPr/>
        </p:nvSpPr>
        <p:spPr>
          <a:xfrm>
            <a:off x="269640" y="235800"/>
            <a:ext cx="9802080" cy="70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t">
            <a:noAutofit/>
          </a:bodyPr>
          <a:p>
            <a:pPr>
              <a:lnSpc>
                <a:spcPct val="100000"/>
              </a:lnSpc>
              <a:buNone/>
            </a:pP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1620" spc="-1" strike="noStrike">
                <a:solidFill>
                  <a:srgbClr val="000000"/>
                </a:solidFill>
                <a:latin typeface="Candara"/>
                <a:ea typeface="DejaVu Sans"/>
              </a:rPr>
              <a:t>Other shots...</a:t>
            </a:r>
            <a:endParaRPr b="0" lang="en-US" sz="1162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>
              <a:rPr sz="1800"/>
            </a:b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                                                                                                                                       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54"/>
          <p:cNvSpPr/>
          <p:nvPr/>
        </p:nvSpPr>
        <p:spPr>
          <a:xfrm>
            <a:off x="269640" y="235800"/>
            <a:ext cx="9802080" cy="70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6000" spc="-1" strike="noStrike">
                <a:solidFill>
                  <a:srgbClr val="000000"/>
                </a:solidFill>
                <a:latin typeface="Candara"/>
                <a:ea typeface="DejaVu Sans"/>
              </a:rPr>
              <a:t>Late 1870s:</a:t>
            </a: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>
              <a:rPr sz="1800"/>
            </a:b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                                                                                                                                       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300" spc="-1" strike="noStrike">
              <a:latin typeface="Arial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2"/>
          <a:stretch/>
        </p:blipFill>
        <p:spPr>
          <a:xfrm>
            <a:off x="0" y="1600200"/>
            <a:ext cx="10075680" cy="544212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66"/>
          <p:cNvSpPr/>
          <p:nvPr/>
        </p:nvSpPr>
        <p:spPr>
          <a:xfrm>
            <a:off x="269640" y="235800"/>
            <a:ext cx="9802080" cy="70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6000" spc="-1" strike="noStrike">
                <a:solidFill>
                  <a:srgbClr val="000000"/>
                </a:solidFill>
                <a:latin typeface="Candara"/>
                <a:ea typeface="DejaVu Sans"/>
              </a:rPr>
              <a:t>Ca 1888</a:t>
            </a: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>
              <a:rPr sz="1800"/>
            </a:b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                                                                                                                                       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300" spc="-1" strike="noStrike">
              <a:latin typeface="Arial"/>
            </a:endParaRPr>
          </a:p>
        </p:txBody>
      </p:sp>
      <p:pic>
        <p:nvPicPr>
          <p:cNvPr id="270" name="" descr=""/>
          <p:cNvPicPr/>
          <p:nvPr/>
        </p:nvPicPr>
        <p:blipFill>
          <a:blip r:embed="rId2"/>
          <a:stretch/>
        </p:blipFill>
        <p:spPr>
          <a:xfrm>
            <a:off x="4320" y="1236960"/>
            <a:ext cx="10079280" cy="507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70"/>
          <p:cNvSpPr/>
          <p:nvPr/>
        </p:nvSpPr>
        <p:spPr>
          <a:xfrm>
            <a:off x="269640" y="235800"/>
            <a:ext cx="9802080" cy="70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6000" spc="-1" strike="noStrike">
                <a:solidFill>
                  <a:srgbClr val="000000"/>
                </a:solidFill>
                <a:latin typeface="Candara"/>
                <a:ea typeface="DejaVu Sans"/>
              </a:rPr>
              <a:t>Ca 1888?</a:t>
            </a: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>
              <a:rPr sz="1800"/>
            </a:b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                                                                                                                                       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300" spc="-1" strike="noStrike">
              <a:latin typeface="Arial"/>
            </a:endParaRPr>
          </a:p>
        </p:txBody>
      </p:sp>
      <p:pic>
        <p:nvPicPr>
          <p:cNvPr id="272" name="" descr=""/>
          <p:cNvPicPr/>
          <p:nvPr/>
        </p:nvPicPr>
        <p:blipFill>
          <a:blip r:embed="rId2"/>
          <a:stretch/>
        </p:blipFill>
        <p:spPr>
          <a:xfrm>
            <a:off x="4320" y="1459080"/>
            <a:ext cx="10079280" cy="463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72"/>
          <p:cNvSpPr/>
          <p:nvPr/>
        </p:nvSpPr>
        <p:spPr>
          <a:xfrm>
            <a:off x="269640" y="235800"/>
            <a:ext cx="9802080" cy="70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6000" spc="-1" strike="noStrike">
                <a:solidFill>
                  <a:srgbClr val="000000"/>
                </a:solidFill>
                <a:latin typeface="Candara"/>
                <a:ea typeface="DejaVu Sans"/>
              </a:rPr>
              <a:t>Ca 1905</a:t>
            </a: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>
              <a:rPr sz="1800"/>
            </a:b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                                                                                                                                       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300" spc="-1" strike="noStrike">
              <a:latin typeface="Arial"/>
            </a:endParaRPr>
          </a:p>
        </p:txBody>
      </p:sp>
      <p:pic>
        <p:nvPicPr>
          <p:cNvPr id="274" name="" descr=""/>
          <p:cNvPicPr/>
          <p:nvPr/>
        </p:nvPicPr>
        <p:blipFill>
          <a:blip r:embed="rId2"/>
          <a:stretch/>
        </p:blipFill>
        <p:spPr>
          <a:xfrm>
            <a:off x="4320" y="1188000"/>
            <a:ext cx="10079280" cy="517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68"/>
          <p:cNvSpPr/>
          <p:nvPr/>
        </p:nvSpPr>
        <p:spPr>
          <a:xfrm>
            <a:off x="269640" y="235800"/>
            <a:ext cx="9802080" cy="70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6000" spc="-1" strike="noStrike">
                <a:solidFill>
                  <a:srgbClr val="000000"/>
                </a:solidFill>
                <a:latin typeface="Candara"/>
                <a:ea typeface="DejaVu Sans"/>
              </a:rPr>
              <a:t>Thanks to:</a:t>
            </a:r>
            <a:endParaRPr b="0" lang="en-US" sz="6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Andrew Brandon for data and coloring assistance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Mike Collins for structure diagrams and data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Stephen Drew for data, documents, review, all those Telegraph articles, and more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Dan Gollery for models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Candara"/>
                <a:ea typeface="DejaVu Sans"/>
              </a:rPr>
              <a:t>Cliff Jennings for Dexter / Turbine Windmill information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>
              <a:rPr sz="1800"/>
            </a:b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Candara"/>
                <a:ea typeface="DejaVu Sans"/>
              </a:rPr>
              <a:t>                                                                                                                                                                         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64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1869 (November)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7" name="CustomShape 65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Nov 19: Rails reach Virginia City (shop building)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Passing siding built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Telegraph office in place now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39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62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1872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1" name="CustomShape 63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October 3: Combination depot built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October: Section crew stationed here by now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November 4: McLean’s saloon open by now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5486400" y="3998520"/>
            <a:ext cx="4113000" cy="199872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58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1874?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5" name="CustomShape 59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Dexter windmill built by V&amp;T?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47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48" name="" descr=""/>
          <p:cNvPicPr/>
          <p:nvPr/>
        </p:nvPicPr>
        <p:blipFill>
          <a:blip r:embed="rId4"/>
          <a:stretch/>
        </p:blipFill>
        <p:spPr>
          <a:xfrm>
            <a:off x="6725160" y="3742920"/>
            <a:ext cx="2873520" cy="219816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60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1876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0" name="CustomShape 61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Feb 10: Windmill blows down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Rebuilt by McLain by April; used for irrigation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52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53" name="" descr=""/>
          <p:cNvPicPr/>
          <p:nvPr/>
        </p:nvPicPr>
        <p:blipFill>
          <a:blip r:embed="rId4"/>
          <a:stretch/>
        </p:blipFill>
        <p:spPr>
          <a:xfrm>
            <a:off x="6627600" y="2743200"/>
            <a:ext cx="2968920" cy="320724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56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1877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5" name="CustomShape 57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Section crew bunk house and foreman’s house built.  Living in tents until now? Boxcars?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57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58" name="" descr=""/>
          <p:cNvPicPr/>
          <p:nvPr/>
        </p:nvPicPr>
        <p:blipFill>
          <a:blip r:embed="rId4"/>
          <a:stretch/>
        </p:blipFill>
        <p:spPr>
          <a:xfrm>
            <a:off x="6172200" y="4114800"/>
            <a:ext cx="3431520" cy="182412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50"/>
          <p:cNvSpPr/>
          <p:nvPr/>
        </p:nvSpPr>
        <p:spPr>
          <a:xfrm>
            <a:off x="504000" y="301320"/>
            <a:ext cx="9023400" cy="6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1879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0" name="CustomShape 51"/>
          <p:cNvSpPr/>
          <p:nvPr/>
        </p:nvSpPr>
        <p:spPr>
          <a:xfrm>
            <a:off x="504000" y="6309360"/>
            <a:ext cx="9232560" cy="10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Sept. 13 – Original 20’ x 40’ depot burns down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October – new, larger (20’ x 50’) depot built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2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62" name="" descr=""/>
          <p:cNvPicPr/>
          <p:nvPr/>
        </p:nvPicPr>
        <p:blipFill>
          <a:blip r:embed="rId3"/>
          <a:stretch/>
        </p:blipFill>
        <p:spPr>
          <a:xfrm>
            <a:off x="228600" y="1042560"/>
            <a:ext cx="9593280" cy="5121720"/>
          </a:xfrm>
          <a:prstGeom prst="rect">
            <a:avLst/>
          </a:prstGeom>
          <a:ln w="0">
            <a:solidFill>
              <a:srgbClr val="3465a4"/>
            </a:solidFill>
          </a:ln>
          <a:effectLst>
            <a:outerShdw blurRad="127080" dir="0" dist="0" rotWithShape="0">
              <a:srgbClr val="808080"/>
            </a:outerShdw>
          </a:effectLst>
        </p:spPr>
      </p:pic>
      <p:pic>
        <p:nvPicPr>
          <p:cNvPr id="163" name="" descr=""/>
          <p:cNvPicPr/>
          <p:nvPr/>
        </p:nvPicPr>
        <p:blipFill>
          <a:blip r:embed="rId4"/>
          <a:stretch/>
        </p:blipFill>
        <p:spPr>
          <a:xfrm>
            <a:off x="6554880" y="3657600"/>
            <a:ext cx="3044520" cy="2365560"/>
          </a:xfrm>
          <a:prstGeom prst="rect">
            <a:avLst/>
          </a:prstGeom>
          <a:ln w="0">
            <a:noFill/>
          </a:ln>
          <a:effectLst>
            <a:outerShdw blurRad="127080" dir="0" dist="0" rotWithShape="0">
              <a:srgbClr val="808080"/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8040</TotalTime>
  <Application>LibreOffice/7.3.6.2$Windows_X86_64 LibreOffice_project/c28ca90fd6e1a19e189fc16c05f8f8924961e12e</Application>
  <AppVersion>15.0000</AppVersion>
  <Words>579</Words>
  <Paragraphs>193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cp:lastPrinted>2023-09-30T14:12:46Z</cp:lastPrinted>
  <dcterms:modified xsi:type="dcterms:W3CDTF">2023-10-15T15:03:43Z</dcterms:modified>
  <cp:revision>528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53a2c8f-8506-4e0a-aad6-499460b4928a_ActionId">
    <vt:lpwstr>dd568b21-ccc7-4e50-8fa0-ebf778238748</vt:lpwstr>
  </property>
  <property fmtid="{D5CDD505-2E9C-101B-9397-08002B2CF9AE}" pid="3" name="MSIP_Label_353a2c8f-8506-4e0a-aad6-499460b4928a_ContentBits">
    <vt:lpwstr>0</vt:lpwstr>
  </property>
  <property fmtid="{D5CDD505-2E9C-101B-9397-08002B2CF9AE}" pid="4" name="MSIP_Label_353a2c8f-8506-4e0a-aad6-499460b4928a_Enabled">
    <vt:lpwstr>true</vt:lpwstr>
  </property>
  <property fmtid="{D5CDD505-2E9C-101B-9397-08002B2CF9AE}" pid="5" name="MSIP_Label_353a2c8f-8506-4e0a-aad6-499460b4928a_Method">
    <vt:lpwstr>Standard</vt:lpwstr>
  </property>
  <property fmtid="{D5CDD505-2E9C-101B-9397-08002B2CF9AE}" pid="6" name="MSIP_Label_353a2c8f-8506-4e0a-aad6-499460b4928a_Name">
    <vt:lpwstr>defa4170-0d19-0005-0004-bc88714345d2</vt:lpwstr>
  </property>
  <property fmtid="{D5CDD505-2E9C-101B-9397-08002B2CF9AE}" pid="7" name="MSIP_Label_353a2c8f-8506-4e0a-aad6-499460b4928a_SetDate">
    <vt:lpwstr>2022-09-16T14:26:27Z</vt:lpwstr>
  </property>
  <property fmtid="{D5CDD505-2E9C-101B-9397-08002B2CF9AE}" pid="8" name="MSIP_Label_353a2c8f-8506-4e0a-aad6-499460b4928a_SiteId">
    <vt:lpwstr>489d4b8e-d4ce-488f-a7b8-a33544a1ccff</vt:lpwstr>
  </property>
  <property fmtid="{D5CDD505-2E9C-101B-9397-08002B2CF9AE}" pid="9" name="Notes">
    <vt:r8>3</vt:r8>
  </property>
  <property fmtid="{D5CDD505-2E9C-101B-9397-08002B2CF9AE}" pid="10" name="PresentationFormat">
    <vt:lpwstr>Custom</vt:lpwstr>
  </property>
  <property fmtid="{D5CDD505-2E9C-101B-9397-08002B2CF9AE}" pid="11" name="Slides">
    <vt:r8>43</vt:r8>
  </property>
</Properties>
</file>