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5.xml.rels" ContentType="application/vnd.openxmlformats-package.relationships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60.png" ContentType="image/png"/>
  <Override PartName="/ppt/media/image59.jpeg" ContentType="image/jpeg"/>
  <Override PartName="/ppt/media/image57.jpeg" ContentType="image/jpeg"/>
  <Override PartName="/ppt/media/image39.png" ContentType="image/png"/>
  <Override PartName="/ppt/media/image38.png" ContentType="image/png"/>
  <Override PartName="/ppt/media/image35.png" ContentType="image/png"/>
  <Override PartName="/ppt/media/image53.jpeg" ContentType="image/jpeg"/>
  <Override PartName="/ppt/media/image37.png" ContentType="image/png"/>
  <Override PartName="/ppt/media/image36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2.png" ContentType="image/png"/>
  <Override PartName="/ppt/media/image52.png" ContentType="image/png"/>
  <Override PartName="/ppt/media/image49.jpeg" ContentType="image/jpeg"/>
  <Override PartName="/ppt/media/image31.png" ContentType="image/png"/>
  <Override PartName="/ppt/media/image14.jpeg" ContentType="image/jpeg"/>
  <Override PartName="/ppt/media/image23.png" ContentType="image/png"/>
  <Override PartName="/ppt/media/image22.png" ContentType="image/png"/>
  <Override PartName="/ppt/media/image21.png" ContentType="image/png"/>
  <Override PartName="/ppt/media/image44.png" ContentType="image/png"/>
  <Override PartName="/ppt/media/image19.png" ContentType="image/png"/>
  <Override PartName="/ppt/media/image20.png" ContentType="image/png"/>
  <Override PartName="/ppt/media/image43.png" ContentType="image/png"/>
  <Override PartName="/ppt/media/image18.png" ContentType="image/png"/>
  <Override PartName="/ppt/media/image13.png" ContentType="image/png"/>
  <Override PartName="/ppt/media/image12.png" ContentType="image/png"/>
  <Override PartName="/ppt/media/image30.png" ContentType="image/png"/>
  <Override PartName="/ppt/media/image11.jpeg" ContentType="image/jpeg"/>
  <Override PartName="/ppt/media/image10.png" ContentType="image/png"/>
  <Override PartName="/ppt/media/image9.png" ContentType="image/png"/>
  <Override PartName="/ppt/media/image58.png" ContentType="image/png"/>
  <Override PartName="/ppt/media/image8.png" ContentType="image/png"/>
  <Override PartName="/ppt/media/image7.png" ContentType="image/png"/>
  <Override PartName="/ppt/media/image29.png" ContentType="image/png"/>
  <Override PartName="/ppt/media/image56.png" ContentType="image/png"/>
  <Override PartName="/ppt/media/image6.png" ContentType="image/png"/>
  <Override PartName="/ppt/media/image28.png" ContentType="image/png"/>
  <Override PartName="/ppt/media/image55.jpeg" ContentType="image/jpeg"/>
  <Override PartName="/ppt/media/image5.png" ContentType="image/png"/>
  <Override PartName="/ppt/media/image27.png" ContentType="image/png"/>
  <Override PartName="/ppt/media/image48.png" ContentType="image/png"/>
  <Override PartName="/ppt/media/image54.png" ContentType="image/png"/>
  <Override PartName="/ppt/media/image4.png" ContentType="image/png"/>
  <Override PartName="/ppt/media/image42.png" ContentType="image/png"/>
  <Override PartName="/ppt/media/image17.png" ContentType="image/png"/>
  <Override PartName="/ppt/media/image1.png" ContentType="image/png"/>
  <Override PartName="/ppt/media/image51.png" ContentType="image/png"/>
  <Override PartName="/ppt/media/image26.png" ContentType="image/png"/>
  <Override PartName="/ppt/media/image47.png" ContentType="image/png"/>
  <Override PartName="/ppt/media/image3.png" ContentType="image/png"/>
  <Override PartName="/ppt/media/image41.png" ContentType="image/png"/>
  <Override PartName="/ppt/media/image16.png" ContentType="image/png"/>
  <Override PartName="/ppt/media/image50.png" ContentType="image/png"/>
  <Override PartName="/ppt/media/image25.png" ContentType="image/png"/>
  <Override PartName="/ppt/media/image46.png" ContentType="image/png"/>
  <Override PartName="/ppt/media/image40.png" ContentType="image/png"/>
  <Override PartName="/ppt/media/image15.png" ContentType="image/png"/>
  <Override PartName="/ppt/media/image24.png" ContentType="image/png"/>
  <Override PartName="/ppt/media/image45.png" ContentType="image/png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1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1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2E53D3B-907D-46C5-A079-7C96D9C3FAAB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755640" y="5078520"/>
            <a:ext cx="6037200" cy="48006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278240" y="10156680"/>
            <a:ext cx="3276720" cy="53028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CustomShape 2"/>
          <p:cNvSpPr/>
          <p:nvPr/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278240" y="10156680"/>
            <a:ext cx="3276720" cy="53028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CustomShape 2"/>
          <p:cNvSpPr/>
          <p:nvPr/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278240" y="10156680"/>
            <a:ext cx="3276720" cy="53028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CustomShape 2"/>
          <p:cNvSpPr/>
          <p:nvPr/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4278240" y="10156680"/>
            <a:ext cx="3276720" cy="53028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CustomShape 2"/>
          <p:cNvSpPr/>
          <p:nvPr/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4278240" y="10156680"/>
            <a:ext cx="3276720" cy="53028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CustomShape 2"/>
          <p:cNvSpPr/>
          <p:nvPr/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278240" y="10156680"/>
            <a:ext cx="3276720" cy="53028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CustomShape 2"/>
          <p:cNvSpPr/>
          <p:nvPr/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278240" y="10156680"/>
            <a:ext cx="3276720" cy="53028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CustomShape 2"/>
          <p:cNvSpPr/>
          <p:nvPr/>
        </p:nvSpPr>
        <p:spPr>
          <a:xfrm>
            <a:off x="755640" y="5078520"/>
            <a:ext cx="6045120" cy="480852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755640" y="5078520"/>
            <a:ext cx="5911920" cy="467496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755640" y="5078520"/>
            <a:ext cx="5911920" cy="467496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755640" y="5078520"/>
            <a:ext cx="5911920" cy="467496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755640" y="5078520"/>
            <a:ext cx="5946840" cy="470988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755640" y="5078520"/>
            <a:ext cx="5911920" cy="467496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755640" y="5078520"/>
            <a:ext cx="5911920" cy="467496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755640" y="5078520"/>
            <a:ext cx="5911920" cy="467496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755640" y="5078520"/>
            <a:ext cx="5911920" cy="467496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755640" y="5078520"/>
            <a:ext cx="5900760" cy="4663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755640" y="5078520"/>
            <a:ext cx="5900760" cy="4663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755640" y="5078520"/>
            <a:ext cx="5900760" cy="4663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755640" y="5078520"/>
            <a:ext cx="5900760" cy="4663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755640" y="5078520"/>
            <a:ext cx="5900760" cy="4663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755640" y="5078520"/>
            <a:ext cx="5900760" cy="4663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755640" y="5078520"/>
            <a:ext cx="5900760" cy="466380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503280" y="6886440"/>
            <a:ext cx="2342880" cy="515880"/>
          </a:xfrm>
          <a:prstGeom prst="rect">
            <a:avLst/>
          </a:prstGeom>
          <a:noFill/>
          <a:ln>
            <a:noFill/>
          </a:ln>
        </p:spPr>
      </p:sp>
      <p:sp>
        <p:nvSpPr>
          <p:cNvPr id="1" name="CustomShape 2"/>
          <p:cNvSpPr/>
          <p:nvPr/>
        </p:nvSpPr>
        <p:spPr>
          <a:xfrm>
            <a:off x="3448080" y="6886440"/>
            <a:ext cx="3190680" cy="51588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503280" y="6886440"/>
            <a:ext cx="2342880" cy="51588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CustomShape 2"/>
          <p:cNvSpPr/>
          <p:nvPr/>
        </p:nvSpPr>
        <p:spPr>
          <a:xfrm>
            <a:off x="3448080" y="6886440"/>
            <a:ext cx="3190680" cy="51588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503280" y="6886440"/>
            <a:ext cx="2342880" cy="51588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CustomShape 2"/>
          <p:cNvSpPr/>
          <p:nvPr/>
        </p:nvSpPr>
        <p:spPr>
          <a:xfrm>
            <a:off x="3448080" y="6886440"/>
            <a:ext cx="3190680" cy="51588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304560" y="7560"/>
            <a:ext cx="9369360" cy="13176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The Minden Flour Mill: 1906-1950</a:t>
            </a:r>
            <a:endParaRPr/>
          </a:p>
        </p:txBody>
      </p:sp>
      <p:sp>
        <p:nvSpPr>
          <p:cNvPr id="120" name="CustomShape 2"/>
          <p:cNvSpPr/>
          <p:nvPr/>
        </p:nvSpPr>
        <p:spPr>
          <a:xfrm>
            <a:off x="320400" y="6035760"/>
            <a:ext cx="9369360" cy="1314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2400">
                <a:latin typeface="Candara"/>
              </a:rPr>
              <a:t>Presented at the 2014 Virginia and Truckee Railroad History Conference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2400">
                <a:latin typeface="Candara"/>
              </a:rPr>
              <a:t>By Curtis Reid</a:t>
            </a:r>
            <a:endParaRPr/>
          </a:p>
        </p:txBody>
      </p:sp>
      <p:pic>
        <p:nvPicPr>
          <p:cNvPr id="12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828800" y="1451520"/>
            <a:ext cx="6230520" cy="4671720"/>
          </a:xfrm>
          <a:prstGeom prst="rect">
            <a:avLst/>
          </a:prstGeom>
          <a:ln>
            <a:noFill/>
          </a:ln>
        </p:spPr>
      </p:pic>
      <p:sp>
        <p:nvSpPr>
          <p:cNvPr id="122" name="CustomShape 3"/>
          <p:cNvSpPr/>
          <p:nvPr/>
        </p:nvSpPr>
        <p:spPr>
          <a:xfrm>
            <a:off x="8321040" y="5486400"/>
            <a:ext cx="1623240" cy="600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Stephen Drew</a:t>
            </a:r>
            <a:endParaRPr/>
          </a:p>
          <a:p>
            <a:r>
              <a:rPr lang="en-US">
                <a:latin typeface="Arial"/>
              </a:rPr>
              <a:t>photo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28600" y="196560"/>
            <a:ext cx="9466200" cy="7128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April 1907</a:t>
            </a:r>
            <a:endParaRPr/>
          </a:p>
        </p:txBody>
      </p:sp>
      <p:sp>
        <p:nvSpPr>
          <p:cNvPr id="149" name="CustomShape 2"/>
          <p:cNvSpPr/>
          <p:nvPr/>
        </p:nvSpPr>
        <p:spPr>
          <a:xfrm>
            <a:off x="360360" y="6629040"/>
            <a:ext cx="9466200" cy="861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3200">
                <a:latin typeface="Candara"/>
              </a:rPr>
              <a:t>The initial building is completed</a:t>
            </a:r>
            <a:endParaRPr/>
          </a:p>
        </p:txBody>
      </p:sp>
      <p:pic>
        <p:nvPicPr>
          <p:cNvPr id="15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51400" y="91440"/>
            <a:ext cx="5610960" cy="4879080"/>
          </a:xfrm>
          <a:prstGeom prst="rect">
            <a:avLst/>
          </a:prstGeom>
          <a:ln>
            <a:noFill/>
          </a:ln>
        </p:spPr>
      </p:pic>
      <p:pic>
        <p:nvPicPr>
          <p:cNvPr id="15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0" y="2586240"/>
            <a:ext cx="4804920" cy="4178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228600" y="196560"/>
            <a:ext cx="9466200" cy="7128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September 1908</a:t>
            </a:r>
            <a:endParaRPr/>
          </a:p>
        </p:txBody>
      </p:sp>
      <p:sp>
        <p:nvSpPr>
          <p:cNvPr id="153" name="CustomShape 2"/>
          <p:cNvSpPr/>
          <p:nvPr/>
        </p:nvSpPr>
        <p:spPr>
          <a:xfrm>
            <a:off x="360360" y="6629040"/>
            <a:ext cx="9466200" cy="861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3200">
                <a:latin typeface="Candara"/>
              </a:rPr>
              <a:t>Silos added</a:t>
            </a:r>
            <a:endParaRPr/>
          </a:p>
        </p:txBody>
      </p:sp>
      <p:pic>
        <p:nvPicPr>
          <p:cNvPr id="15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51400" y="91440"/>
            <a:ext cx="5610960" cy="487908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0" y="2586240"/>
            <a:ext cx="4804920" cy="41781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228600" y="196560"/>
            <a:ext cx="9466200" cy="7128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November 1908</a:t>
            </a:r>
            <a:endParaRPr/>
          </a:p>
        </p:txBody>
      </p:sp>
      <p:sp>
        <p:nvSpPr>
          <p:cNvPr id="157" name="CustomShape 2"/>
          <p:cNvSpPr/>
          <p:nvPr/>
        </p:nvSpPr>
        <p:spPr>
          <a:xfrm>
            <a:off x="360360" y="6629040"/>
            <a:ext cx="9466200" cy="861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3200">
                <a:latin typeface="Candara"/>
              </a:rPr>
              <a:t>Warehouse added</a:t>
            </a:r>
            <a:endParaRPr/>
          </a:p>
        </p:txBody>
      </p:sp>
      <p:pic>
        <p:nvPicPr>
          <p:cNvPr id="15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51400" y="91440"/>
            <a:ext cx="5610960" cy="487908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0" y="2586240"/>
            <a:ext cx="4804920" cy="41781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228600" y="196560"/>
            <a:ext cx="9466200" cy="7128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1921+</a:t>
            </a:r>
            <a:endParaRPr/>
          </a:p>
        </p:txBody>
      </p:sp>
      <p:sp>
        <p:nvSpPr>
          <p:cNvPr id="161" name="CustomShape 2"/>
          <p:cNvSpPr/>
          <p:nvPr/>
        </p:nvSpPr>
        <p:spPr>
          <a:xfrm>
            <a:off x="360360" y="6629040"/>
            <a:ext cx="9466200" cy="861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3200">
                <a:latin typeface="Candara"/>
              </a:rPr>
              <a:t>Fire siren added</a:t>
            </a:r>
            <a:endParaRPr/>
          </a:p>
        </p:txBody>
      </p:sp>
      <p:pic>
        <p:nvPicPr>
          <p:cNvPr id="16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51400" y="91440"/>
            <a:ext cx="5610960" cy="4879080"/>
          </a:xfrm>
          <a:prstGeom prst="rect">
            <a:avLst/>
          </a:prstGeom>
          <a:ln>
            <a:noFill/>
          </a:ln>
        </p:spPr>
      </p:pic>
      <p:pic>
        <p:nvPicPr>
          <p:cNvPr id="16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0" y="2586240"/>
            <a:ext cx="4804920" cy="41781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28600" y="196560"/>
            <a:ext cx="9466200" cy="7128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September 1924</a:t>
            </a:r>
            <a:endParaRPr/>
          </a:p>
        </p:txBody>
      </p:sp>
      <p:sp>
        <p:nvSpPr>
          <p:cNvPr id="165" name="CustomShape 2"/>
          <p:cNvSpPr/>
          <p:nvPr/>
        </p:nvSpPr>
        <p:spPr>
          <a:xfrm>
            <a:off x="360360" y="6629040"/>
            <a:ext cx="9466200" cy="861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3200">
                <a:latin typeface="Candara"/>
              </a:rPr>
              <a:t>Brick office added</a:t>
            </a:r>
            <a:endParaRPr/>
          </a:p>
        </p:txBody>
      </p:sp>
      <p:pic>
        <p:nvPicPr>
          <p:cNvPr id="16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51400" y="91440"/>
            <a:ext cx="5610960" cy="487908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0" y="2586240"/>
            <a:ext cx="4804920" cy="41781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28600" y="196560"/>
            <a:ext cx="9466200" cy="7128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Unknown</a:t>
            </a:r>
            <a:endParaRPr/>
          </a:p>
        </p:txBody>
      </p:sp>
      <p:sp>
        <p:nvSpPr>
          <p:cNvPr id="169" name="CustomShape 2"/>
          <p:cNvSpPr/>
          <p:nvPr/>
        </p:nvSpPr>
        <p:spPr>
          <a:xfrm>
            <a:off x="360360" y="6629040"/>
            <a:ext cx="9466200" cy="861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3200">
                <a:latin typeface="Candara"/>
              </a:rPr>
              <a:t>Platforms enclosed</a:t>
            </a:r>
            <a:endParaRPr/>
          </a:p>
        </p:txBody>
      </p:sp>
      <p:pic>
        <p:nvPicPr>
          <p:cNvPr id="17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51400" y="91440"/>
            <a:ext cx="5610960" cy="4879080"/>
          </a:xfrm>
          <a:prstGeom prst="rect">
            <a:avLst/>
          </a:prstGeom>
          <a:ln>
            <a:noFill/>
          </a:ln>
        </p:spPr>
      </p:pic>
      <p:pic>
        <p:nvPicPr>
          <p:cNvPr id="17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0" y="2586240"/>
            <a:ext cx="4804920" cy="41781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228600" y="196560"/>
            <a:ext cx="9466200" cy="7128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Post 1940 (1943?)</a:t>
            </a:r>
            <a:endParaRPr/>
          </a:p>
        </p:txBody>
      </p:sp>
      <p:sp>
        <p:nvSpPr>
          <p:cNvPr id="173" name="CustomShape 2"/>
          <p:cNvSpPr/>
          <p:nvPr/>
        </p:nvSpPr>
        <p:spPr>
          <a:xfrm>
            <a:off x="360360" y="6629040"/>
            <a:ext cx="9466200" cy="861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3200">
                <a:latin typeface="Candara"/>
              </a:rPr>
              <a:t>Large enclosure built on the north side</a:t>
            </a:r>
            <a:endParaRPr/>
          </a:p>
        </p:txBody>
      </p:sp>
      <p:pic>
        <p:nvPicPr>
          <p:cNvPr id="17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451400" y="91440"/>
            <a:ext cx="5610960" cy="4879080"/>
          </a:xfrm>
          <a:prstGeom prst="rect">
            <a:avLst/>
          </a:prstGeom>
          <a:ln>
            <a:noFill/>
          </a:ln>
        </p:spPr>
      </p:pic>
      <p:pic>
        <p:nvPicPr>
          <p:cNvPr id="17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0" y="2586240"/>
            <a:ext cx="4804920" cy="41781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44600" y="2339640"/>
            <a:ext cx="9335880" cy="103968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6000">
                <a:latin typeface="Candara"/>
              </a:rPr>
              <a:t>Historical Images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82160" y="174240"/>
            <a:ext cx="9336240" cy="7229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r>
              <a:rPr lang="en-US" sz="4400">
                <a:latin typeface="Candara"/>
              </a:rPr>
              <a:t>1908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Stephen Drew</a:t>
            </a:r>
            <a:endParaRPr/>
          </a:p>
          <a:p>
            <a:pPr>
              <a:lnSpc>
                <a:spcPct val="100000"/>
              </a:lnSpc>
            </a:pPr>
            <a:r>
              <a:rPr lang="en-US" sz="3600">
                <a:latin typeface="Candara"/>
              </a:rPr>
              <a:t> </a:t>
            </a:r>
            <a:r>
              <a:rPr lang="en-US" sz="3600">
                <a:latin typeface="Candara"/>
              </a:rPr>
              <a:t>Before the silos were added.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7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6560" y="2050200"/>
            <a:ext cx="10078200" cy="3949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182160" y="174240"/>
            <a:ext cx="9336240" cy="7229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r>
              <a:rPr lang="en-US" sz="4400">
                <a:latin typeface="Candara"/>
              </a:rPr>
              <a:t>Late 1960s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Stephen Drew</a:t>
            </a:r>
            <a:endParaRPr/>
          </a:p>
          <a:p>
            <a:pPr>
              <a:lnSpc>
                <a:spcPct val="100000"/>
              </a:lnSpc>
            </a:pPr>
            <a:r>
              <a:rPr lang="en-US" sz="3600">
                <a:latin typeface="Candara"/>
              </a:rPr>
              <a:t>North side of covered platforms </a:t>
            </a:r>
            <a:r>
              <a:rPr lang="en-US" sz="4000">
                <a:latin typeface="Candara"/>
              </a:rPr>
              <a:t> </a:t>
            </a:r>
            <a:endParaRPr/>
          </a:p>
        </p:txBody>
      </p:sp>
      <p:pic>
        <p:nvPicPr>
          <p:cNvPr id="18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1280160"/>
            <a:ext cx="7588440" cy="488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304560" y="252360"/>
            <a:ext cx="9370800" cy="88740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Location:</a:t>
            </a:r>
            <a:endParaRPr/>
          </a:p>
        </p:txBody>
      </p:sp>
      <p:sp>
        <p:nvSpPr>
          <p:cNvPr id="124" name="CustomShape 2"/>
          <p:cNvSpPr/>
          <p:nvPr/>
        </p:nvSpPr>
        <p:spPr>
          <a:xfrm>
            <a:off x="316080" y="1143000"/>
            <a:ext cx="9848520" cy="711684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/>
          <a:p>
            <a:pPr>
              <a:lnSpc>
                <a:spcPct val="100000"/>
              </a:lnSpc>
            </a:pPr>
            <a:r>
              <a:rPr lang="en-US" sz="2800">
                <a:latin typeface="Candara"/>
              </a:rPr>
              <a:t>Minden; the farthest point south on the V&amp;T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1300">
                <a:latin typeface="Candara"/>
              </a:rPr>
              <a:t>                                                                                                                                                                                          </a:t>
            </a:r>
            <a:endParaRPr/>
          </a:p>
          <a:p>
            <a:pPr>
              <a:lnSpc>
                <a:spcPct val="100000"/>
              </a:lnSpc>
            </a:pP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	</a:t>
            </a:r>
            <a:r>
              <a:rPr lang="en-US" sz="1300">
                <a:latin typeface="Candara"/>
              </a:rPr>
              <a:t>Road map image provided by Bing maps </a:t>
            </a:r>
            <a:endParaRPr/>
          </a:p>
        </p:txBody>
      </p:sp>
      <p:pic>
        <p:nvPicPr>
          <p:cNvPr id="12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32600" y="2011680"/>
            <a:ext cx="3380040" cy="5334120"/>
          </a:xfrm>
          <a:prstGeom prst="rect">
            <a:avLst/>
          </a:prstGeom>
          <a:ln>
            <a:noFill/>
          </a:ln>
        </p:spPr>
      </p:pic>
      <p:sp>
        <p:nvSpPr>
          <p:cNvPr id="126" name="CustomShape 3"/>
          <p:cNvSpPr/>
          <p:nvPr/>
        </p:nvSpPr>
        <p:spPr>
          <a:xfrm>
            <a:off x="4937760" y="2377440"/>
            <a:ext cx="4113000" cy="4113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27" name="Line 4"/>
          <p:cNvSpPr/>
          <p:nvPr/>
        </p:nvSpPr>
        <p:spPr>
          <a:xfrm flipV="1">
            <a:off x="2377440" y="3017520"/>
            <a:ext cx="3108960" cy="41148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28" name="Line 5"/>
          <p:cNvSpPr/>
          <p:nvPr/>
        </p:nvSpPr>
        <p:spPr>
          <a:xfrm flipV="1">
            <a:off x="2377440" y="6492240"/>
            <a:ext cx="4937760" cy="731520"/>
          </a:xfrm>
          <a:prstGeom prst="line">
            <a:avLst/>
          </a:prstGeom>
          <a:ln>
            <a:solidFill>
              <a:srgbClr val="000000"/>
            </a:solidFill>
          </a:ln>
        </p:spPr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82160" y="174240"/>
            <a:ext cx="9336240" cy="7229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en-US" sz="3600">
                <a:latin typeface="Candara"/>
              </a:rPr>
              <a:t>Evidence of 1</a:t>
            </a:r>
            <a:r>
              <a:rPr lang="en-US" sz="3600" baseline="101000">
                <a:latin typeface="Candara"/>
              </a:rPr>
              <a:t>st</a:t>
            </a:r>
            <a:r>
              <a:rPr lang="en-US" sz="3600">
                <a:latin typeface="Candara"/>
              </a:rPr>
              <a:t> story west window</a:t>
            </a:r>
            <a:endParaRPr/>
          </a:p>
        </p:txBody>
      </p:sp>
      <p:pic>
        <p:nvPicPr>
          <p:cNvPr id="18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993960"/>
            <a:ext cx="7422480" cy="4947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182160" y="174240"/>
            <a:ext cx="9336240" cy="7229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40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en-US" sz="3600">
                <a:latin typeface="Candara"/>
              </a:rPr>
              <a:t>But no windows on the 2</a:t>
            </a:r>
            <a:r>
              <a:rPr lang="en-US" sz="3600" baseline="101000">
                <a:latin typeface="Candara"/>
              </a:rPr>
              <a:t>nd</a:t>
            </a:r>
            <a:r>
              <a:rPr lang="en-US" sz="3600">
                <a:latin typeface="Candara"/>
              </a:rPr>
              <a:t> and 3</a:t>
            </a:r>
            <a:r>
              <a:rPr lang="en-US" sz="3600" baseline="101000">
                <a:latin typeface="Candara"/>
              </a:rPr>
              <a:t>rd</a:t>
            </a:r>
            <a:r>
              <a:rPr lang="en-US" sz="3600">
                <a:latin typeface="Candara"/>
              </a:rPr>
              <a:t> stories?</a:t>
            </a:r>
            <a:endParaRPr/>
          </a:p>
        </p:txBody>
      </p:sp>
      <p:pic>
        <p:nvPicPr>
          <p:cNvPr id="18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069720" y="457200"/>
            <a:ext cx="3838320" cy="575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82160" y="174240"/>
            <a:ext cx="9336240" cy="7229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en-US" sz="3600">
                <a:latin typeface="Candara"/>
              </a:rPr>
              <a:t>Only three rows of windows on the north side </a:t>
            </a:r>
            <a:r>
              <a:rPr lang="en-US" sz="4000">
                <a:latin typeface="Candara"/>
              </a:rPr>
              <a:t> </a:t>
            </a:r>
            <a:endParaRPr/>
          </a:p>
        </p:txBody>
      </p:sp>
      <p:pic>
        <p:nvPicPr>
          <p:cNvPr id="18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09080" y="1005840"/>
            <a:ext cx="9855720" cy="5045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182160" y="174240"/>
            <a:ext cx="9336240" cy="7229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	</a:t>
            </a:r>
            <a:r>
              <a:rPr lang="en-US" sz="2400">
                <a:latin typeface="Candara"/>
              </a:rPr>
              <a:t>Jack Freer</a:t>
            </a:r>
            <a:endParaRPr/>
          </a:p>
          <a:p>
            <a:pPr>
              <a:lnSpc>
                <a:spcPct val="100000"/>
              </a:lnSpc>
            </a:pPr>
            <a:r>
              <a:rPr lang="en-US" sz="3600">
                <a:latin typeface="Candara"/>
              </a:rPr>
              <a:t>Good view of offset silos</a:t>
            </a:r>
            <a:r>
              <a:rPr lang="en-US" sz="4000">
                <a:latin typeface="Candara"/>
              </a:rPr>
              <a:t> </a:t>
            </a:r>
            <a:endParaRPr/>
          </a:p>
        </p:txBody>
      </p:sp>
      <p:pic>
        <p:nvPicPr>
          <p:cNvPr id="18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199520" y="787320"/>
            <a:ext cx="7027920" cy="533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304560" y="252360"/>
            <a:ext cx="9324720" cy="1028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References</a:t>
            </a:r>
            <a:endParaRPr/>
          </a:p>
        </p:txBody>
      </p:sp>
      <p:sp>
        <p:nvSpPr>
          <p:cNvPr id="190" name="CustomShape 2"/>
          <p:cNvSpPr/>
          <p:nvPr/>
        </p:nvSpPr>
        <p:spPr>
          <a:xfrm>
            <a:off x="272880" y="1469520"/>
            <a:ext cx="9325080" cy="5292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/>
          <a:p>
            <a:pPr>
              <a:lnSpc>
                <a:spcPct val="100000"/>
              </a:lnSpc>
            </a:pPr>
            <a:r>
              <a:rPr lang="en-US" sz="2600">
                <a:solidFill>
                  <a:srgbClr val="000000"/>
                </a:solidFill>
                <a:latin typeface="Candara"/>
                <a:ea typeface="Mangal"/>
              </a:rPr>
              <a:t>Print: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Crow, C.C.   “The Minden Flour Mill”. Mainline Modeler October 1988.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Dangberg, Grace. </a:t>
            </a:r>
            <a:r>
              <a:rPr i="1" lang="en-US" sz="1600">
                <a:solidFill>
                  <a:srgbClr val="000000"/>
                </a:solidFill>
                <a:latin typeface="Candara"/>
                <a:ea typeface="Mangal"/>
              </a:rPr>
              <a:t> Carson Valley:  Historical Sketches of Nevada's First Settlement.</a:t>
            </a: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  Reno: The Carson Valley Historical Society, 1972.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Ferrell, Mallory Hope.  </a:t>
            </a:r>
            <a:r>
              <a:rPr i="1" lang="en-US" sz="1600">
                <a:solidFill>
                  <a:srgbClr val="000000"/>
                </a:solidFill>
                <a:latin typeface="Candara"/>
                <a:ea typeface="Mangal"/>
              </a:rPr>
              <a:t>Virginia &amp; Truckee: The Bonanza Road</a:t>
            </a: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.  Hong Kong: Hundman Publishing, 1999.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Maule, Wynne M.  </a:t>
            </a:r>
            <a:r>
              <a:rPr i="1" lang="en-US" sz="1600">
                <a:solidFill>
                  <a:srgbClr val="000000"/>
                </a:solidFill>
                <a:latin typeface="Candara"/>
                <a:ea typeface="Mangal"/>
              </a:rPr>
              <a:t>Minden, Nevada: The Story of a Unique Town 1906-1992</a:t>
            </a: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.  The Carson Valley Historical Society, 1993.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The Record-Courier.  </a:t>
            </a:r>
            <a:r>
              <a:rPr i="1" lang="en-US" sz="1600">
                <a:solidFill>
                  <a:srgbClr val="000000"/>
                </a:solidFill>
                <a:latin typeface="Candara"/>
                <a:ea typeface="Mangal"/>
              </a:rPr>
              <a:t>Carson Valley: Historic Photo Album: The Early Years ~ 1860 – 1940</a:t>
            </a: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.  Pediment Publishing, 2000.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600">
                <a:solidFill>
                  <a:srgbClr val="000000"/>
                </a:solidFill>
                <a:latin typeface="Candara"/>
                <a:ea typeface="Mangal"/>
              </a:rPr>
              <a:t>Web: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Bently Heritage (Current owners of the mill).  Location: http://bentlyheritage.com/index.php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Historical Carson Valley Flickr photostream: https://www.flickr.com/photos/carsonvalleynevada/sets/72157632885918979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Jack Freer (Overland Photography): http://www.overlandphotography.us/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National Register of Historic Places Inventory – Nomination Form.  United States Department of the Interior; National Park Service.  1978.  Location:   text: http://pdfhost.focus.nps.gov/docs/NRHP/Text/78001721.pdf  photos: http://pdfhost.focus.nps.gov/docs/NRHP/Photos/78001721.pdf</a:t>
            </a:r>
            <a:endParaRPr/>
          </a:p>
          <a:p>
            <a:pPr>
              <a:lnSpc>
                <a:spcPct val="100000"/>
              </a:lnSpc>
              <a:buFont typeface="Times New Roman"/>
              <a:buChar char="•"/>
            </a:pPr>
            <a:r>
              <a:rPr lang="en-US" sz="1600">
                <a:solidFill>
                  <a:srgbClr val="000000"/>
                </a:solidFill>
                <a:latin typeface="Candara"/>
                <a:ea typeface="Mangal"/>
              </a:rPr>
              <a:t>University of Nevada, Reno Maps Online: http://contentdm.library.unr.edu/explore/NVMapsExplore/nvmaps/nvmaps-home.html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304560" y="252360"/>
            <a:ext cx="9324720" cy="1028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Flour Mills in the Carson Valley</a:t>
            </a:r>
            <a:endParaRPr/>
          </a:p>
        </p:txBody>
      </p:sp>
      <p:sp>
        <p:nvSpPr>
          <p:cNvPr id="130" name="CustomShape 2"/>
          <p:cNvSpPr/>
          <p:nvPr/>
        </p:nvSpPr>
        <p:spPr>
          <a:xfrm>
            <a:off x="304560" y="1426680"/>
            <a:ext cx="9324720" cy="5292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Candara"/>
              <a:buChar char="•"/>
            </a:pPr>
            <a:r>
              <a:rPr lang="en-US" sz="3200">
                <a:latin typeface="Candara"/>
              </a:rPr>
              <a:t>5 mills total</a:t>
            </a:r>
            <a:endParaRPr/>
          </a:p>
          <a:p>
            <a:pPr>
              <a:lnSpc>
                <a:spcPct val="100000"/>
              </a:lnSpc>
              <a:buFont typeface="Candara"/>
              <a:buChar char="•"/>
            </a:pPr>
            <a:r>
              <a:rPr lang="en-US" sz="3200">
                <a:latin typeface="Candara"/>
              </a:rPr>
              <a:t>First mill built in 1854</a:t>
            </a:r>
            <a:endParaRPr/>
          </a:p>
          <a:p>
            <a:pPr>
              <a:lnSpc>
                <a:spcPct val="100000"/>
              </a:lnSpc>
              <a:buFont typeface="Candara"/>
              <a:buChar char="•"/>
            </a:pPr>
            <a:r>
              <a:rPr lang="en-US" sz="3200">
                <a:latin typeface="Candara"/>
              </a:rPr>
              <a:t>Last mill built in 1907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3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663440" y="1463040"/>
            <a:ext cx="4825800" cy="5575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304560" y="252360"/>
            <a:ext cx="9324720" cy="1028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Flour Mills in the Carson Valley</a:t>
            </a:r>
            <a:endParaRPr/>
          </a:p>
        </p:txBody>
      </p:sp>
      <p:sp>
        <p:nvSpPr>
          <p:cNvPr id="133" name="CustomShape 2"/>
          <p:cNvSpPr/>
          <p:nvPr/>
        </p:nvSpPr>
        <p:spPr>
          <a:xfrm>
            <a:off x="304560" y="1426680"/>
            <a:ext cx="9324720" cy="5292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/>
          <a:p>
            <a:pPr>
              <a:lnSpc>
                <a:spcPct val="100000"/>
              </a:lnSpc>
              <a:buFont typeface="Candara"/>
              <a:buChar char="•"/>
            </a:pPr>
            <a:r>
              <a:rPr lang="en-US" sz="2400">
                <a:latin typeface="Candara"/>
              </a:rPr>
              <a:t>Number 1 (Reese Mill):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Started operation 1854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Built by Thomas J. Knott for Colonel John Reese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On Mill St in Genoa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1865; moved to the foot of Kingsbury Grade; becomes the 'Cary Mill'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1874; becomes the Farmer's Mill; still in operation in the early 1900s.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3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781440" y="3931920"/>
            <a:ext cx="2436480" cy="2935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304560" y="252360"/>
            <a:ext cx="9324720" cy="1028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Flour Mills in the Carson Valley</a:t>
            </a:r>
            <a:endParaRPr/>
          </a:p>
        </p:txBody>
      </p:sp>
      <p:sp>
        <p:nvSpPr>
          <p:cNvPr id="136" name="CustomShape 2"/>
          <p:cNvSpPr/>
          <p:nvPr/>
        </p:nvSpPr>
        <p:spPr>
          <a:xfrm>
            <a:off x="304560" y="1426680"/>
            <a:ext cx="9324720" cy="5292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/>
          <a:p>
            <a:pPr>
              <a:lnSpc>
                <a:spcPct val="100000"/>
              </a:lnSpc>
              <a:buFont typeface="Candara"/>
              <a:buChar char="•"/>
            </a:pPr>
            <a:r>
              <a:rPr lang="en-US" sz="2600">
                <a:latin typeface="Candara"/>
              </a:rPr>
              <a:t>The second flour mill in the valley: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600">
                <a:latin typeface="Candara"/>
              </a:rPr>
              <a:t>Started operation 1857 or 1858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600">
                <a:latin typeface="Candara"/>
              </a:rPr>
              <a:t>Built by Sam Silliman for Hiram Mott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600">
                <a:latin typeface="Candara"/>
              </a:rPr>
              <a:t>On Mill Creek just north of Mottsville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319920" y="3402000"/>
            <a:ext cx="3170160" cy="381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304560" y="252360"/>
            <a:ext cx="9324720" cy="1028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Flour Mills in the Carson Valley</a:t>
            </a:r>
            <a:endParaRPr/>
          </a:p>
        </p:txBody>
      </p:sp>
      <p:sp>
        <p:nvSpPr>
          <p:cNvPr id="139" name="CustomShape 2"/>
          <p:cNvSpPr/>
          <p:nvPr/>
        </p:nvSpPr>
        <p:spPr>
          <a:xfrm>
            <a:off x="304560" y="1426680"/>
            <a:ext cx="9324720" cy="5292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/>
          <a:p>
            <a:pPr>
              <a:lnSpc>
                <a:spcPct val="100000"/>
              </a:lnSpc>
              <a:buFont typeface="Candara"/>
              <a:buChar char="•"/>
            </a:pPr>
            <a:r>
              <a:rPr lang="en-US" sz="2400">
                <a:latin typeface="Candara"/>
              </a:rPr>
              <a:t>Number 3 (Douglas Flour Mill):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Built on Long Valley Creek in 1895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Machinery delivered by the V&amp;T to Carson, 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US" sz="2200">
                <a:latin typeface="Candara"/>
              </a:rPr>
              <a:t>then carried by wagon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Capacity: 50 barrels per day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2200">
                <a:latin typeface="Candara"/>
              </a:rPr>
              <a:t>1912; machinery moved to Gardnerville </a:t>
            </a:r>
            <a:endParaRPr/>
          </a:p>
          <a:p>
            <a:pPr lvl="2"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en-US" sz="2200">
                <a:latin typeface="Candara"/>
              </a:rPr>
              <a:t>and a new building was built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40" name="CustomShape 3"/>
          <p:cNvSpPr/>
          <p:nvPr/>
        </p:nvSpPr>
        <p:spPr>
          <a:xfrm>
            <a:off x="3931920" y="7060320"/>
            <a:ext cx="3929760" cy="344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Grace Dangberg</a:t>
            </a:r>
            <a:endParaRPr/>
          </a:p>
        </p:txBody>
      </p:sp>
      <p:pic>
        <p:nvPicPr>
          <p:cNvPr id="14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132320" y="289440"/>
            <a:ext cx="2559240" cy="3457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304560" y="252360"/>
            <a:ext cx="9324720" cy="1028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Flour Mills in the Carson Valley</a:t>
            </a:r>
            <a:endParaRPr/>
          </a:p>
        </p:txBody>
      </p:sp>
      <p:sp>
        <p:nvSpPr>
          <p:cNvPr id="143" name="CustomShape 2"/>
          <p:cNvSpPr/>
          <p:nvPr/>
        </p:nvSpPr>
        <p:spPr>
          <a:xfrm>
            <a:off x="304560" y="1426680"/>
            <a:ext cx="9324720" cy="5292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Candara"/>
              <a:buChar char="•"/>
            </a:pPr>
            <a:r>
              <a:rPr lang="en-US" sz="3200">
                <a:latin typeface="Candara"/>
              </a:rPr>
              <a:t>Number 4 (Eagle Roller Mill Company):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Started operation 1900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North of Genoa on Adams Creek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4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622240" y="4206240"/>
            <a:ext cx="4407120" cy="238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304560" y="252360"/>
            <a:ext cx="9324720" cy="10285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 anchor="b"/>
          <a:p>
            <a:pPr>
              <a:lnSpc>
                <a:spcPct val="100000"/>
              </a:lnSpc>
            </a:pPr>
            <a:r>
              <a:rPr lang="en-US" sz="4000">
                <a:latin typeface="Candara"/>
              </a:rPr>
              <a:t>Flour Mills in the Carson Valley</a:t>
            </a:r>
            <a:endParaRPr/>
          </a:p>
        </p:txBody>
      </p:sp>
      <p:sp>
        <p:nvSpPr>
          <p:cNvPr id="146" name="CustomShape 2"/>
          <p:cNvSpPr/>
          <p:nvPr/>
        </p:nvSpPr>
        <p:spPr>
          <a:xfrm>
            <a:off x="304560" y="1426680"/>
            <a:ext cx="9324720" cy="5292720"/>
          </a:xfrm>
          <a:prstGeom prst="rect">
            <a:avLst/>
          </a:prstGeom>
          <a:noFill/>
          <a:ln>
            <a:noFill/>
          </a:ln>
        </p:spPr>
        <p:txBody>
          <a:bodyPr lIns="100800" rIns="100800" tIns="50400" bIns="504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Candara"/>
              <a:buChar char="•"/>
            </a:pPr>
            <a:r>
              <a:rPr lang="en-US" sz="3200">
                <a:latin typeface="Candara"/>
              </a:rPr>
              <a:t>Number 5 (Minden Flour Milling Company):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Construction started March 1906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Started operation October 1907; after a 6 month wait for electricity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Silos held 65,000 bushels of grain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Capacity listed as 100 barrels / day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1942 – converted to a feed mill; 'Minden Milling Company'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Closed in the late 1960's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The only mill served by the V &amp; T (or any railroad)</a:t>
            </a:r>
            <a:endParaRPr/>
          </a:p>
          <a:p>
            <a:pPr lvl="1">
              <a:lnSpc>
                <a:spcPct val="100000"/>
              </a:lnSpc>
              <a:buFont typeface="Times New Roman"/>
              <a:buChar char="–"/>
            </a:pPr>
            <a:r>
              <a:rPr lang="en-US" sz="3200">
                <a:latin typeface="Candara"/>
              </a:rPr>
              <a:t>The only mill still standing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914400" y="2194560"/>
            <a:ext cx="8227440" cy="196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6600">
                <a:latin typeface="Arial"/>
              </a:rPr>
              <a:t>Minden Flour Mill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6600">
                <a:latin typeface="Arial"/>
              </a:rPr>
              <a:t>Physical History</a:t>
            </a:r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