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47"/>
  </p:notesMasterIdLst>
  <p:sldIdLst>
    <p:sldId id="256" r:id="rId2"/>
    <p:sldId id="263" r:id="rId3"/>
    <p:sldId id="262" r:id="rId4"/>
    <p:sldId id="261" r:id="rId5"/>
    <p:sldId id="297" r:id="rId6"/>
    <p:sldId id="272" r:id="rId7"/>
    <p:sldId id="267" r:id="rId8"/>
    <p:sldId id="269" r:id="rId9"/>
    <p:sldId id="268" r:id="rId10"/>
    <p:sldId id="270" r:id="rId11"/>
    <p:sldId id="271" r:id="rId12"/>
    <p:sldId id="273" r:id="rId13"/>
    <p:sldId id="306" r:id="rId14"/>
    <p:sldId id="274" r:id="rId15"/>
    <p:sldId id="307" r:id="rId16"/>
    <p:sldId id="257" r:id="rId17"/>
    <p:sldId id="258" r:id="rId18"/>
    <p:sldId id="259" r:id="rId19"/>
    <p:sldId id="308" r:id="rId20"/>
    <p:sldId id="276" r:id="rId21"/>
    <p:sldId id="277" r:id="rId22"/>
    <p:sldId id="278" r:id="rId23"/>
    <p:sldId id="279" r:id="rId24"/>
    <p:sldId id="284" r:id="rId25"/>
    <p:sldId id="280" r:id="rId26"/>
    <p:sldId id="292" r:id="rId27"/>
    <p:sldId id="293" r:id="rId28"/>
    <p:sldId id="288" r:id="rId29"/>
    <p:sldId id="289" r:id="rId30"/>
    <p:sldId id="290" r:id="rId31"/>
    <p:sldId id="291" r:id="rId32"/>
    <p:sldId id="285" r:id="rId33"/>
    <p:sldId id="281" r:id="rId34"/>
    <p:sldId id="286" r:id="rId35"/>
    <p:sldId id="294" r:id="rId36"/>
    <p:sldId id="295" r:id="rId37"/>
    <p:sldId id="296" r:id="rId38"/>
    <p:sldId id="299" r:id="rId39"/>
    <p:sldId id="298" r:id="rId40"/>
    <p:sldId id="309" r:id="rId41"/>
    <p:sldId id="300" r:id="rId42"/>
    <p:sldId id="301" r:id="rId43"/>
    <p:sldId id="302" r:id="rId44"/>
    <p:sldId id="304" r:id="rId45"/>
    <p:sldId id="30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860" autoAdjust="0"/>
  </p:normalViewPr>
  <p:slideViewPr>
    <p:cSldViewPr>
      <p:cViewPr varScale="1">
        <p:scale>
          <a:sx n="94" d="100"/>
          <a:sy n="94" d="100"/>
        </p:scale>
        <p:origin x="-21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07EDE-D122-457D-994E-594A3E038D60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280BB-8477-4D2D-9D3F-651FABC6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Excellent driving simulation</a:t>
            </a:r>
          </a:p>
          <a:p>
            <a:pPr lvl="1"/>
            <a:r>
              <a:rPr lang="en-US" dirty="0" smtClean="0"/>
              <a:t>Good community support (unofficial patches, etc)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Difficult to build your own routes</a:t>
            </a:r>
          </a:p>
          <a:p>
            <a:pPr lvl="1"/>
            <a:r>
              <a:rPr lang="en-US" dirty="0" smtClean="0"/>
              <a:t>Non-functioning turntables</a:t>
            </a:r>
          </a:p>
          <a:p>
            <a:pPr lvl="1"/>
            <a:r>
              <a:rPr lang="en-US" dirty="0" smtClean="0"/>
              <a:t>No longer officially supported</a:t>
            </a:r>
          </a:p>
          <a:p>
            <a:pPr lvl="1"/>
            <a:r>
              <a:rPr lang="en-US" dirty="0" smtClean="0"/>
              <a:t>No narrow gauge</a:t>
            </a:r>
          </a:p>
          <a:p>
            <a:pPr lvl="1"/>
            <a:r>
              <a:rPr lang="en-US" dirty="0" smtClean="0"/>
              <a:t>Unstable (frequent crashes)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Carson City</a:t>
            </a:r>
          </a:p>
          <a:p>
            <a:pPr lvl="1"/>
            <a:r>
              <a:rPr lang="en-US" dirty="0" err="1" smtClean="0"/>
              <a:t>Enginehouse</a:t>
            </a:r>
            <a:r>
              <a:rPr lang="en-US" dirty="0" smtClean="0"/>
              <a:t> (under construction)</a:t>
            </a:r>
          </a:p>
          <a:p>
            <a:pPr lvl="1"/>
            <a:r>
              <a:rPr lang="en-US" dirty="0" smtClean="0"/>
              <a:t>Turntable (under construction)</a:t>
            </a:r>
          </a:p>
          <a:p>
            <a:pPr lvl="1"/>
            <a:r>
              <a:rPr lang="en-US" dirty="0" smtClean="0"/>
              <a:t>Oil tank</a:t>
            </a:r>
          </a:p>
          <a:p>
            <a:pPr lvl="1"/>
            <a:r>
              <a:rPr lang="en-US" dirty="0" smtClean="0"/>
              <a:t>Boxcar 1005 shed</a:t>
            </a:r>
          </a:p>
          <a:p>
            <a:pPr lvl="1"/>
            <a:r>
              <a:rPr lang="en-US" dirty="0" smtClean="0"/>
              <a:t>Oil </a:t>
            </a:r>
            <a:r>
              <a:rPr lang="en-US" dirty="0" smtClean="0"/>
              <a:t>house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Passenger depot (under construction)</a:t>
            </a:r>
          </a:p>
          <a:p>
            <a:r>
              <a:rPr lang="en-US" dirty="0" smtClean="0"/>
              <a:t>Water tank</a:t>
            </a:r>
          </a:p>
          <a:p>
            <a:r>
              <a:rPr lang="en-US" dirty="0" smtClean="0"/>
              <a:t>Truckee River bridge (2 versions)</a:t>
            </a:r>
          </a:p>
          <a:p>
            <a:r>
              <a:rPr lang="en-US" dirty="0" smtClean="0"/>
              <a:t>Turntable</a:t>
            </a:r>
          </a:p>
          <a:p>
            <a:r>
              <a:rPr lang="en-US" dirty="0" smtClean="0"/>
              <a:t>Engine house</a:t>
            </a:r>
          </a:p>
          <a:p>
            <a:r>
              <a:rPr lang="en-US" dirty="0" smtClean="0"/>
              <a:t>Section house</a:t>
            </a:r>
          </a:p>
          <a:p>
            <a:r>
              <a:rPr lang="en-US" dirty="0" smtClean="0"/>
              <a:t>Tool shed</a:t>
            </a:r>
          </a:p>
          <a:p>
            <a:r>
              <a:rPr lang="en-US" dirty="0" smtClean="0"/>
              <a:t>Blacksmith shop</a:t>
            </a:r>
          </a:p>
          <a:p>
            <a:r>
              <a:rPr lang="en-US" dirty="0" smtClean="0"/>
              <a:t>Reno Mill (under construction)</a:t>
            </a:r>
          </a:p>
          <a:p>
            <a:r>
              <a:rPr lang="en-US" dirty="0" smtClean="0"/>
              <a:t>Overland Hotel (under construction)</a:t>
            </a:r>
          </a:p>
          <a:p>
            <a:r>
              <a:rPr lang="en-US" dirty="0" smtClean="0"/>
              <a:t>Virginia St. bridge (old) &amp; other bridge;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Blender or GMAX are free; 3DS max is also used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Start with simple primitives (cubes, planes, etc)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details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Finalize</a:t>
            </a:r>
            <a:r>
              <a:rPr lang="en-US" baseline="0" dirty="0" smtClean="0"/>
              <a:t> details; add texture and attachment points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Paint.Net</a:t>
            </a:r>
            <a:r>
              <a:rPr lang="en-US" dirty="0" smtClean="0"/>
              <a:t>; Gimp; Paint Shop Pro; Photoshop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Tells the game how to use the model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which parts to use and where (trucks &amp; other attachments)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C-like syntax</a:t>
            </a:r>
          </a:p>
          <a:p>
            <a:r>
              <a:rPr lang="en-US" dirty="0" smtClean="0"/>
              <a:t>Used to add any animation effects</a:t>
            </a:r>
          </a:p>
          <a:p>
            <a:r>
              <a:rPr lang="en-US" dirty="0" smtClean="0"/>
              <a:t>In</a:t>
            </a:r>
            <a:r>
              <a:rPr lang="en-US" baseline="0" dirty="0" smtClean="0"/>
              <a:t> this case, animates end doors to open when loading or unloading.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Free data from USGS</a:t>
            </a:r>
          </a:p>
          <a:p>
            <a:r>
              <a:rPr lang="en-US" dirty="0" smtClean="0"/>
              <a:t>Available in both 30m and 10m resolution</a:t>
            </a:r>
          </a:p>
          <a:p>
            <a:r>
              <a:rPr lang="en-US" dirty="0" smtClean="0"/>
              <a:t>	Some</a:t>
            </a:r>
            <a:r>
              <a:rPr lang="en-US" baseline="0" dirty="0" smtClean="0"/>
              <a:t> 3m data is available, but not yet for Nevada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Trainz</a:t>
            </a:r>
            <a:r>
              <a:rPr lang="en-US" dirty="0" smtClean="0"/>
              <a:t> native resolution is 10m or 5m)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Started as a model railroad simulator; has expanded</a:t>
            </a:r>
            <a:r>
              <a:rPr lang="en-US" baseline="0" dirty="0" smtClean="0"/>
              <a:t> past that</a:t>
            </a:r>
            <a:endParaRPr lang="en-US" dirty="0" smtClean="0"/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Easy route creation</a:t>
            </a:r>
          </a:p>
          <a:p>
            <a:pPr lvl="1"/>
            <a:r>
              <a:rPr lang="en-US" dirty="0" smtClean="0"/>
              <a:t>Large number of assets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Continual development / support from the company</a:t>
            </a:r>
          </a:p>
          <a:p>
            <a:pPr lvl="1"/>
            <a:r>
              <a:rPr lang="en-US" dirty="0" smtClean="0"/>
              <a:t>Ability to script assets expands the capabilities beyond what the designers provide </a:t>
            </a:r>
            <a:r>
              <a:rPr lang="en-US" dirty="0" smtClean="0">
                <a:solidFill>
                  <a:srgbClr val="FF0000"/>
                </a:solidFill>
              </a:rPr>
              <a:t>animated locomotive bells; door animation</a:t>
            </a:r>
            <a:endParaRPr lang="en-US" dirty="0" smtClean="0"/>
          </a:p>
          <a:p>
            <a:pPr lvl="1"/>
            <a:r>
              <a:rPr lang="en-US" dirty="0" smtClean="0"/>
              <a:t>Functioning cargo / passenger capabilities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Average graphics</a:t>
            </a:r>
          </a:p>
          <a:p>
            <a:pPr lvl="1"/>
            <a:r>
              <a:rPr lang="en-US" dirty="0" smtClean="0"/>
              <a:t>Average simulation</a:t>
            </a:r>
          </a:p>
          <a:p>
            <a:pPr lvl="1"/>
            <a:r>
              <a:rPr lang="en-US" dirty="0" smtClean="0"/>
              <a:t>Many older assets require </a:t>
            </a:r>
            <a:r>
              <a:rPr lang="en-US" dirty="0" smtClean="0"/>
              <a:t>fixing </a:t>
            </a:r>
            <a:r>
              <a:rPr lang="en-US" dirty="0" smtClean="0"/>
              <a:t>/ updating to work in the newer versions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Steamboat location, looking South-</a:t>
            </a:r>
            <a:r>
              <a:rPr lang="en-US" dirty="0" err="1" smtClean="0"/>
              <a:t>ish</a:t>
            </a:r>
            <a:endParaRPr lang="en-US" dirty="0" smtClean="0"/>
          </a:p>
          <a:p>
            <a:r>
              <a:rPr lang="en-US" dirty="0" err="1" smtClean="0"/>
              <a:t>Basemap</a:t>
            </a:r>
            <a:r>
              <a:rPr lang="en-US" baseline="0" dirty="0" smtClean="0"/>
              <a:t> is on the left – it’s a flat plane with a detailed texture applied</a:t>
            </a:r>
          </a:p>
          <a:p>
            <a:r>
              <a:rPr lang="en-US" baseline="0" dirty="0" smtClean="0"/>
              <a:t>Can be moved up and down to match elevation of a particular point, or to get it out of the way</a:t>
            </a:r>
          </a:p>
          <a:p>
            <a:r>
              <a:rPr lang="en-US" baseline="0" dirty="0" smtClean="0"/>
              <a:t>Useful for precise placement of items</a:t>
            </a:r>
          </a:p>
          <a:p>
            <a:r>
              <a:rPr lang="en-US" baseline="0" dirty="0" smtClean="0"/>
              <a:t>Default ground texture resolution is pretty low; it can give a rough idea of location of large items</a:t>
            </a:r>
          </a:p>
          <a:p>
            <a:r>
              <a:rPr lang="en-US" baseline="0" dirty="0" smtClean="0"/>
              <a:t>Ground texture will be painted over with detailed textures (next)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Similar location as previous picture a couple slides back – Steamboat, </a:t>
            </a:r>
            <a:r>
              <a:rPr lang="en-US" smtClean="0"/>
              <a:t>looking South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Excellent graphics</a:t>
            </a:r>
          </a:p>
          <a:p>
            <a:pPr lvl="1"/>
            <a:r>
              <a:rPr lang="en-US" dirty="0" smtClean="0"/>
              <a:t>Excellent driving simulation</a:t>
            </a:r>
          </a:p>
          <a:p>
            <a:pPr lvl="1"/>
            <a:r>
              <a:rPr lang="en-US" dirty="0" smtClean="0"/>
              <a:t>Good community support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Limited free 3</a:t>
            </a:r>
            <a:r>
              <a:rPr lang="en-US" baseline="30000" dirty="0" smtClean="0"/>
              <a:t>rd</a:t>
            </a:r>
            <a:r>
              <a:rPr lang="en-US" dirty="0" smtClean="0"/>
              <a:t>-party content</a:t>
            </a:r>
          </a:p>
          <a:p>
            <a:pPr lvl="1"/>
            <a:r>
              <a:rPr lang="en-US" dirty="0" smtClean="0"/>
              <a:t>Limited AI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Wagons, horses, ‘Old West’ buildings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Locomotives 4-14; 21</a:t>
            </a:r>
            <a:r>
              <a:rPr lang="en-US" baseline="0" dirty="0" smtClean="0"/>
              <a:t> &amp; 22</a:t>
            </a:r>
          </a:p>
          <a:p>
            <a:r>
              <a:rPr lang="en-US" baseline="0" dirty="0" smtClean="0"/>
              <a:t>Three basic models here, with slight variations on details and textures – 2-4-0, </a:t>
            </a:r>
            <a:r>
              <a:rPr lang="en-US" baseline="0" dirty="0" smtClean="0"/>
              <a:t>Baldwin 4-4-0</a:t>
            </a:r>
            <a:r>
              <a:rPr lang="en-US" baseline="0" dirty="0" smtClean="0"/>
              <a:t>, and </a:t>
            </a:r>
            <a:r>
              <a:rPr lang="en-US" baseline="0" dirty="0" smtClean="0"/>
              <a:t>early Baldwin 2-6-0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Coaches 1-6; 9 &amp;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Roundhouse (several configurations)</a:t>
            </a:r>
          </a:p>
          <a:p>
            <a:r>
              <a:rPr lang="en-US" dirty="0" smtClean="0"/>
              <a:t>Wood fuel shed</a:t>
            </a:r>
          </a:p>
          <a:p>
            <a:r>
              <a:rPr lang="en-US" dirty="0" smtClean="0"/>
              <a:t>Water tank (several configurations)</a:t>
            </a:r>
          </a:p>
          <a:p>
            <a:r>
              <a:rPr lang="en-US" dirty="0" smtClean="0"/>
              <a:t>Passenger depot</a:t>
            </a:r>
          </a:p>
          <a:p>
            <a:r>
              <a:rPr lang="en-US" dirty="0" smtClean="0"/>
              <a:t>Freight depot (under construction)</a:t>
            </a:r>
          </a:p>
          <a:p>
            <a:r>
              <a:rPr lang="en-US" dirty="0" smtClean="0"/>
              <a:t>Passenger car shed</a:t>
            </a:r>
          </a:p>
          <a:p>
            <a:r>
              <a:rPr lang="en-US" dirty="0" smtClean="0"/>
              <a:t>Sand house</a:t>
            </a:r>
          </a:p>
          <a:p>
            <a:r>
              <a:rPr lang="en-US" dirty="0" smtClean="0"/>
              <a:t>Blacksmith shed</a:t>
            </a:r>
          </a:p>
          <a:p>
            <a:r>
              <a:rPr lang="en-US" dirty="0" err="1" smtClean="0"/>
              <a:t>Ophir</a:t>
            </a:r>
            <a:r>
              <a:rPr lang="en-US" dirty="0" smtClean="0"/>
              <a:t> mill trestle #1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Gold hill</a:t>
            </a:r>
          </a:p>
          <a:p>
            <a:pPr lvl="1"/>
            <a:r>
              <a:rPr lang="en-US" dirty="0" smtClean="0"/>
              <a:t>Depot (under construction)</a:t>
            </a:r>
          </a:p>
          <a:p>
            <a:pPr lvl="1"/>
            <a:r>
              <a:rPr lang="en-US" dirty="0" smtClean="0"/>
              <a:t>Miner’s Union Hall</a:t>
            </a:r>
          </a:p>
          <a:p>
            <a:pPr lvl="0"/>
            <a:r>
              <a:rPr lang="en-US" dirty="0" smtClean="0"/>
              <a:t>Scales</a:t>
            </a:r>
          </a:p>
          <a:p>
            <a:pPr lvl="1"/>
            <a:r>
              <a:rPr lang="en-US" dirty="0" smtClean="0"/>
              <a:t>Water tank</a:t>
            </a:r>
          </a:p>
          <a:p>
            <a:pPr lvl="0"/>
            <a:r>
              <a:rPr lang="en-US" dirty="0" smtClean="0"/>
              <a:t>Carson River</a:t>
            </a:r>
          </a:p>
          <a:p>
            <a:pPr lvl="1"/>
            <a:r>
              <a:rPr lang="en-US" dirty="0" smtClean="0"/>
              <a:t>Empire Mill 30” tracks, train, trestles, engine house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0BB-8477-4D2D-9D3F-651FABC6BAB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Curtis Reid</a:t>
            </a:r>
          </a:p>
          <a:p>
            <a:r>
              <a:rPr lang="en-US" dirty="0" smtClean="0"/>
              <a:t>2010 V&amp;T History Conference</a:t>
            </a:r>
          </a:p>
          <a:p>
            <a:r>
              <a:rPr lang="en-US" smtClean="0"/>
              <a:t>V &amp; T RR </a:t>
            </a:r>
            <a:r>
              <a:rPr lang="en-US" dirty="0" smtClean="0"/>
              <a:t>Historical Society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Modeling the V&amp;T Virtually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534400" cy="1470025"/>
          </a:xfrm>
        </p:spPr>
        <p:txBody>
          <a:bodyPr/>
          <a:lstStyle/>
          <a:p>
            <a:r>
              <a:rPr lang="en-US" dirty="0" smtClean="0"/>
              <a:t>Modeling the V&amp;T in </a:t>
            </a:r>
            <a:r>
              <a:rPr lang="en-US" dirty="0" err="1" smtClean="0"/>
              <a:t>Trainz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Trainz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Started back in 2006 – only MSTS or </a:t>
            </a:r>
            <a:r>
              <a:rPr lang="en-US" dirty="0" err="1" smtClean="0"/>
              <a:t>Trainz</a:t>
            </a:r>
            <a:r>
              <a:rPr lang="en-US" dirty="0" smtClean="0"/>
              <a:t> were available</a:t>
            </a:r>
          </a:p>
          <a:p>
            <a:r>
              <a:rPr lang="en-US" dirty="0" smtClean="0"/>
              <a:t>MSTS had been out of support for 4 years or so – didn’t see any resolution to the various bugs &amp; lack of features</a:t>
            </a:r>
          </a:p>
          <a:p>
            <a:r>
              <a:rPr lang="en-US" dirty="0" smtClean="0"/>
              <a:t>Preferred the easier route creation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Trainz</a:t>
            </a:r>
            <a:r>
              <a:rPr lang="en-US" dirty="0" smtClean="0"/>
              <a:t> user </a:t>
            </a:r>
            <a:r>
              <a:rPr lang="en-US" dirty="0" smtClean="0"/>
              <a:t>asked for help!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534400" cy="1470025"/>
          </a:xfrm>
        </p:spPr>
        <p:txBody>
          <a:bodyPr/>
          <a:lstStyle/>
          <a:p>
            <a:r>
              <a:rPr lang="en-US" dirty="0" smtClean="0"/>
              <a:t>What is already available for </a:t>
            </a:r>
            <a:r>
              <a:rPr lang="en-US" dirty="0" err="1" smtClean="0"/>
              <a:t>Trainz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219200"/>
          </a:xfrm>
        </p:spPr>
        <p:txBody>
          <a:bodyPr/>
          <a:lstStyle/>
          <a:p>
            <a:pPr algn="ctr"/>
            <a:r>
              <a:rPr lang="en-US" dirty="0" smtClean="0"/>
              <a:t>Generic Old West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s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8458200" cy="634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219200"/>
          </a:xfrm>
        </p:spPr>
        <p:txBody>
          <a:bodyPr/>
          <a:lstStyle/>
          <a:p>
            <a:pPr algn="ctr"/>
            <a:r>
              <a:rPr lang="en-US" dirty="0" smtClean="0"/>
              <a:t>V &amp; T Rolling Stock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s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990600"/>
            <a:ext cx="8449055" cy="545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Locomotives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s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295400"/>
            <a:ext cx="8634345" cy="452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Passenger Cars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s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914400"/>
            <a:ext cx="8037630" cy="558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Freight Cars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219200"/>
          </a:xfrm>
        </p:spPr>
        <p:txBody>
          <a:bodyPr/>
          <a:lstStyle/>
          <a:p>
            <a:pPr algn="ctr"/>
            <a:r>
              <a:rPr lang="en-US" dirty="0" smtClean="0"/>
              <a:t>V&amp; T Structures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Intro to virtual railroading</a:t>
            </a:r>
          </a:p>
          <a:p>
            <a:pPr lvl="1"/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Pros / cons (virtual / physical)</a:t>
            </a:r>
          </a:p>
          <a:p>
            <a:pPr lvl="1"/>
            <a:r>
              <a:rPr lang="en-US" dirty="0" smtClean="0"/>
              <a:t>Simulator overview</a:t>
            </a:r>
          </a:p>
          <a:p>
            <a:r>
              <a:rPr lang="en-US" dirty="0" smtClean="0"/>
              <a:t>V&amp;T in </a:t>
            </a:r>
            <a:r>
              <a:rPr lang="en-US" dirty="0" err="1" smtClean="0"/>
              <a:t>Trainz</a:t>
            </a:r>
            <a:endParaRPr lang="en-US" dirty="0" smtClean="0"/>
          </a:p>
          <a:p>
            <a:pPr lvl="1"/>
            <a:r>
              <a:rPr lang="en-US" dirty="0" smtClean="0"/>
              <a:t>Why </a:t>
            </a:r>
            <a:r>
              <a:rPr lang="en-US" dirty="0" err="1" smtClean="0"/>
              <a:t>Trainz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Content</a:t>
            </a:r>
          </a:p>
          <a:p>
            <a:pPr lvl="2"/>
            <a:r>
              <a:rPr lang="en-US" dirty="0" smtClean="0"/>
              <a:t>What’s already available</a:t>
            </a:r>
          </a:p>
          <a:p>
            <a:pPr lvl="2"/>
            <a:r>
              <a:rPr lang="en-US" dirty="0" smtClean="0"/>
              <a:t>How do you make new models?</a:t>
            </a:r>
          </a:p>
          <a:p>
            <a:pPr lvl="1"/>
            <a:r>
              <a:rPr lang="en-US" dirty="0" smtClean="0"/>
              <a:t>Route</a:t>
            </a:r>
          </a:p>
          <a:p>
            <a:pPr lvl="2"/>
            <a:r>
              <a:rPr lang="en-US" dirty="0" smtClean="0"/>
              <a:t>How do you make a new route</a:t>
            </a:r>
          </a:p>
          <a:p>
            <a:pPr lvl="2"/>
            <a:r>
              <a:rPr lang="en-US" dirty="0" smtClean="0"/>
              <a:t>V &amp; T Route screenshots</a:t>
            </a:r>
          </a:p>
          <a:p>
            <a:pPr lvl="1"/>
            <a:r>
              <a:rPr lang="en-US" dirty="0" smtClean="0"/>
              <a:t>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City</a:t>
            </a:r>
            <a:endParaRPr lang="en-US" dirty="0"/>
          </a:p>
        </p:txBody>
      </p:sp>
      <p:pic>
        <p:nvPicPr>
          <p:cNvPr id="4" name="Content Placeholder 3" descr="carson_building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600200"/>
            <a:ext cx="8826349" cy="3852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048000"/>
            <a:ext cx="6266207" cy="358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Gold Hill – Carson River</a:t>
            </a:r>
            <a:endParaRPr lang="en-US" dirty="0"/>
          </a:p>
        </p:txBody>
      </p:sp>
      <p:pic>
        <p:nvPicPr>
          <p:cNvPr id="4" name="Content Placeholder 3" descr="gold_hil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8600" y="1447800"/>
            <a:ext cx="6095866" cy="213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V&amp;T Content: Carson City</a:t>
            </a:r>
            <a:endParaRPr lang="en-US" dirty="0"/>
          </a:p>
        </p:txBody>
      </p:sp>
      <p:pic>
        <p:nvPicPr>
          <p:cNvPr id="4" name="Content Placeholder 3" descr="carson_building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981200"/>
            <a:ext cx="8634877" cy="306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Steamboat &amp; Reno</a:t>
            </a:r>
            <a:endParaRPr lang="en-US" dirty="0"/>
          </a:p>
        </p:txBody>
      </p:sp>
      <p:pic>
        <p:nvPicPr>
          <p:cNvPr id="4" name="Content Placeholder 3" descr="reno_building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727" y="1600200"/>
            <a:ext cx="8272201" cy="392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534400" cy="1470025"/>
          </a:xfrm>
        </p:spPr>
        <p:txBody>
          <a:bodyPr/>
          <a:lstStyle/>
          <a:p>
            <a:r>
              <a:rPr lang="en-US" dirty="0" smtClean="0"/>
              <a:t>Making New Models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the model in a 3D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gmax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371600"/>
            <a:ext cx="6267450" cy="501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the model in a 3D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gmax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371600"/>
            <a:ext cx="6267449" cy="501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the model in a 3D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gmax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371600"/>
            <a:ext cx="6267449" cy="501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a paint program to ‘texture’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caboose_tex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371600"/>
            <a:ext cx="657225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a config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confi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371600"/>
            <a:ext cx="3527744" cy="5105400"/>
          </a:xfrm>
          <a:prstGeom prst="rect">
            <a:avLst/>
          </a:prstGeom>
        </p:spPr>
      </p:pic>
      <p:pic>
        <p:nvPicPr>
          <p:cNvPr id="5" name="Picture 4" descr="confi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1371600"/>
            <a:ext cx="3678273" cy="5129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534400" cy="1470025"/>
          </a:xfrm>
        </p:spPr>
        <p:txBody>
          <a:bodyPr/>
          <a:lstStyle/>
          <a:p>
            <a:r>
              <a:rPr lang="en-US" dirty="0" smtClean="0"/>
              <a:t>Introduction to Virtual Railroading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scripting (optional)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script.jpg"/>
          <p:cNvPicPr>
            <a:picLocks noChangeAspect="1"/>
          </p:cNvPicPr>
          <p:nvPr/>
        </p:nvPicPr>
        <p:blipFill>
          <a:blip r:embed="rId3" cstate="print"/>
          <a:srcRect b="17872"/>
          <a:stretch>
            <a:fillRect/>
          </a:stretch>
        </p:blipFill>
        <p:spPr>
          <a:xfrm>
            <a:off x="2223465" y="1315126"/>
            <a:ext cx="4368253" cy="5238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And, you are done!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caboose9_inga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371600"/>
            <a:ext cx="8638437" cy="469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534400" cy="1470025"/>
          </a:xfrm>
        </p:spPr>
        <p:txBody>
          <a:bodyPr/>
          <a:lstStyle/>
          <a:p>
            <a:r>
              <a:rPr lang="en-US" dirty="0" smtClean="0"/>
              <a:t>Making a New (Prototypical) Route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Railroad</a:t>
            </a:r>
          </a:p>
          <a:p>
            <a:pPr lvl="1"/>
            <a:r>
              <a:rPr lang="en-US" dirty="0" smtClean="0"/>
              <a:t>Where did the track go?</a:t>
            </a:r>
          </a:p>
          <a:p>
            <a:pPr lvl="1"/>
            <a:r>
              <a:rPr lang="en-US" dirty="0" smtClean="0"/>
              <a:t>What did the track look like?</a:t>
            </a:r>
          </a:p>
          <a:p>
            <a:pPr lvl="2"/>
            <a:r>
              <a:rPr lang="en-US" dirty="0" smtClean="0"/>
              <a:t>Where were the rail joiners – staggered, or flush?</a:t>
            </a:r>
          </a:p>
          <a:p>
            <a:pPr lvl="2"/>
            <a:r>
              <a:rPr lang="en-US" dirty="0" smtClean="0"/>
              <a:t>Were tie plates used?  Rail chairs?</a:t>
            </a:r>
          </a:p>
          <a:p>
            <a:pPr lvl="1"/>
            <a:r>
              <a:rPr lang="en-US" dirty="0" smtClean="0"/>
              <a:t>What rolling stock was used</a:t>
            </a:r>
          </a:p>
          <a:p>
            <a:pPr lvl="1"/>
            <a:r>
              <a:rPr lang="en-US" dirty="0" smtClean="0"/>
              <a:t>What did the bridges look </a:t>
            </a:r>
            <a:r>
              <a:rPr lang="en-US" dirty="0" smtClean="0"/>
              <a:t>like?</a:t>
            </a:r>
            <a:endParaRPr lang="en-US" dirty="0" smtClean="0"/>
          </a:p>
          <a:p>
            <a:pPr lvl="1"/>
            <a:r>
              <a:rPr lang="en-US" dirty="0" smtClean="0"/>
              <a:t>Right of way protection?</a:t>
            </a:r>
          </a:p>
          <a:p>
            <a:pPr lvl="2"/>
            <a:r>
              <a:rPr lang="en-US" dirty="0" smtClean="0"/>
              <a:t>Fences; grade crossings; signs</a:t>
            </a:r>
          </a:p>
          <a:p>
            <a:r>
              <a:rPr lang="en-US" dirty="0" smtClean="0"/>
              <a:t>Surrounding area:</a:t>
            </a:r>
          </a:p>
          <a:p>
            <a:pPr lvl="1"/>
            <a:r>
              <a:rPr lang="en-US" dirty="0" smtClean="0"/>
              <a:t>What material(s) were used in road construction?</a:t>
            </a:r>
          </a:p>
          <a:p>
            <a:pPr lvl="1"/>
            <a:r>
              <a:rPr lang="en-US" dirty="0" smtClean="0"/>
              <a:t>What did signs look like?</a:t>
            </a:r>
          </a:p>
          <a:p>
            <a:pPr lvl="1"/>
            <a:r>
              <a:rPr lang="en-US" dirty="0" smtClean="0"/>
              <a:t>What landmarks &amp; features have changed?</a:t>
            </a:r>
          </a:p>
          <a:p>
            <a:pPr lvl="2"/>
            <a:r>
              <a:rPr lang="en-US" dirty="0" smtClean="0"/>
              <a:t>Airport was once at the golf course, Virginia Lake was built by the CC in the 1930’s, entire VC topography has changed over the years</a:t>
            </a:r>
          </a:p>
          <a:p>
            <a:pPr lvl="2"/>
            <a:r>
              <a:rPr lang="en-US" dirty="0" smtClean="0"/>
              <a:t>Road alignments have changed</a:t>
            </a:r>
          </a:p>
          <a:p>
            <a:pPr lvl="2"/>
            <a:r>
              <a:rPr lang="en-US" dirty="0" smtClean="0"/>
              <a:t>Entire towns are gone </a:t>
            </a:r>
            <a:r>
              <a:rPr lang="en-US" dirty="0" smtClean="0"/>
              <a:t>now – </a:t>
            </a:r>
            <a:r>
              <a:rPr lang="en-US" dirty="0" err="1" smtClean="0"/>
              <a:t>Ophir</a:t>
            </a:r>
            <a:r>
              <a:rPr lang="en-US" dirty="0" smtClean="0"/>
              <a:t>, Jumbo, Empire…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the terrain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Download DEMs (Digital Elevation Maps) for the appropriate area.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seaml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438400"/>
            <a:ext cx="6248400" cy="4058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the terrain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TransDEM</a:t>
            </a:r>
            <a:r>
              <a:rPr lang="en-US" dirty="0" smtClean="0"/>
              <a:t> (separate program) to convert to </a:t>
            </a:r>
            <a:r>
              <a:rPr lang="en-US" dirty="0" err="1" smtClean="0"/>
              <a:t>Trainz</a:t>
            </a:r>
            <a:r>
              <a:rPr lang="en-US" dirty="0" smtClean="0"/>
              <a:t> format, add lines for tracks, and add </a:t>
            </a:r>
            <a:r>
              <a:rPr lang="en-US" dirty="0" err="1" smtClean="0"/>
              <a:t>basemaps</a:t>
            </a:r>
            <a:endParaRPr lang="en-US" dirty="0" smtClean="0"/>
          </a:p>
        </p:txBody>
      </p:sp>
      <p:pic>
        <p:nvPicPr>
          <p:cNvPr id="4" name="Picture 3" descr="trans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2438400"/>
            <a:ext cx="4129103" cy="411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the terrain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what it looks like </a:t>
            </a:r>
            <a:r>
              <a:rPr lang="en-US" dirty="0" err="1" smtClean="0"/>
              <a:t>ingame</a:t>
            </a:r>
            <a:r>
              <a:rPr lang="en-US" dirty="0" smtClean="0"/>
              <a:t>:</a:t>
            </a:r>
          </a:p>
        </p:txBody>
      </p:sp>
      <p:pic>
        <p:nvPicPr>
          <p:cNvPr id="4" name="Picture 3" descr="trainz-steambo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2133600"/>
            <a:ext cx="5715000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</a:t>
            </a:r>
            <a:r>
              <a:rPr lang="en-US" smtClean="0"/>
              <a:t>a little </a:t>
            </a:r>
            <a:r>
              <a:rPr lang="en-US" dirty="0" smtClean="0"/>
              <a:t>bit of work:</a:t>
            </a:r>
            <a:endParaRPr lang="en-US" dirty="0"/>
          </a:p>
        </p:txBody>
      </p:sp>
      <p:pic>
        <p:nvPicPr>
          <p:cNvPr id="4" name="Content Placeholder 3" descr="trainz-steamboat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1295400"/>
            <a:ext cx="6858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219200"/>
          </a:xfrm>
        </p:spPr>
        <p:txBody>
          <a:bodyPr/>
          <a:lstStyle/>
          <a:p>
            <a:r>
              <a:rPr lang="en-US" dirty="0" smtClean="0"/>
              <a:t>Some ‘work in progress’ shots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8534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Reno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Basically, model railroading on your computer</a:t>
            </a:r>
          </a:p>
          <a:p>
            <a:pPr lvl="1"/>
            <a:r>
              <a:rPr lang="en-US" dirty="0" smtClean="0"/>
              <a:t>Is not ‘either-or’ – many people enjoy both traditional and virtual modeling</a:t>
            </a:r>
          </a:p>
          <a:p>
            <a:r>
              <a:rPr lang="en-US" dirty="0" smtClean="0"/>
              <a:t>Enjoyed by people all over the world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pic>
        <p:nvPicPr>
          <p:cNvPr id="4" name="Content Placeholder 3" descr="trainzers.jpg"/>
          <p:cNvPicPr>
            <a:picLocks noChangeAspect="1"/>
          </p:cNvPicPr>
          <p:nvPr/>
        </p:nvPicPr>
        <p:blipFill>
          <a:blip r:embed="rId2" cstate="print"/>
          <a:srcRect r="1484"/>
          <a:stretch>
            <a:fillRect/>
          </a:stretch>
        </p:blipFill>
        <p:spPr>
          <a:xfrm>
            <a:off x="1828800" y="3200400"/>
            <a:ext cx="4267200" cy="327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8000847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Reno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eambo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7067" y="1524000"/>
            <a:ext cx="8669866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Steamboat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rs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8534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Carson City Yards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ivian cu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19200"/>
            <a:ext cx="7086600" cy="534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Vivian Cut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c ya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8686800" cy="488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City Yards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c_deta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City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Cab </a:t>
            </a:r>
            <a:r>
              <a:rPr lang="en-US" dirty="0" smtClean="0"/>
              <a:t>view is an option</a:t>
            </a:r>
          </a:p>
          <a:p>
            <a:pPr lvl="1"/>
            <a:r>
              <a:rPr lang="en-US" dirty="0" smtClean="0"/>
              <a:t>Minimal physical constraints</a:t>
            </a:r>
          </a:p>
          <a:p>
            <a:pPr lvl="2"/>
            <a:r>
              <a:rPr lang="en-US" dirty="0" smtClean="0"/>
              <a:t>Space; derailing; dirty track; where to put the </a:t>
            </a:r>
            <a:r>
              <a:rPr lang="en-US" dirty="0" smtClean="0"/>
              <a:t>motor, finicky couplers</a:t>
            </a:r>
            <a:endParaRPr lang="en-US" dirty="0" smtClean="0"/>
          </a:p>
          <a:p>
            <a:pPr lvl="2"/>
            <a:r>
              <a:rPr lang="en-US" dirty="0" smtClean="0"/>
              <a:t>Can model large areas at 1:1 scale</a:t>
            </a:r>
          </a:p>
          <a:p>
            <a:pPr lvl="2"/>
            <a:r>
              <a:rPr lang="en-US" dirty="0" smtClean="0"/>
              <a:t>Can have multiple layouts simultaneously</a:t>
            </a:r>
          </a:p>
          <a:p>
            <a:pPr lvl="1"/>
            <a:r>
              <a:rPr lang="en-US" dirty="0" smtClean="0"/>
              <a:t>Can share / duplicate content trivially</a:t>
            </a:r>
          </a:p>
          <a:p>
            <a:pPr lvl="2"/>
            <a:r>
              <a:rPr lang="en-US" dirty="0" smtClean="0"/>
              <a:t>Say you need 100 ore cars….</a:t>
            </a:r>
          </a:p>
          <a:p>
            <a:pPr lvl="2"/>
            <a:r>
              <a:rPr lang="en-US" dirty="0" smtClean="0"/>
              <a:t>Can send a copy of what you’ve made to a friend across the country (or world)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No physical models to touch / own</a:t>
            </a:r>
          </a:p>
          <a:p>
            <a:pPr lvl="2"/>
            <a:r>
              <a:rPr lang="en-US" dirty="0" smtClean="0"/>
              <a:t>Must look at items ‘through the computer’</a:t>
            </a:r>
          </a:p>
          <a:p>
            <a:pPr lvl="1"/>
            <a:r>
              <a:rPr lang="en-US" dirty="0" smtClean="0"/>
              <a:t>Backups required to avoid accidental erasure of content</a:t>
            </a:r>
          </a:p>
          <a:p>
            <a:pPr lvl="1"/>
            <a:r>
              <a:rPr lang="en-US" dirty="0" smtClean="0"/>
              <a:t>Cannot easily modify models you do not create (limited ‘</a:t>
            </a:r>
            <a:r>
              <a:rPr lang="en-US" dirty="0" err="1" smtClean="0"/>
              <a:t>kitbashing</a:t>
            </a:r>
            <a:r>
              <a:rPr lang="en-US" dirty="0" smtClean="0"/>
              <a:t>’ or repainting)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534400" cy="1470025"/>
          </a:xfrm>
        </p:spPr>
        <p:txBody>
          <a:bodyPr/>
          <a:lstStyle/>
          <a:p>
            <a:r>
              <a:rPr lang="en-US" dirty="0" smtClean="0"/>
              <a:t>Simulator Overviews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Train Simulator (MSTS)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Released in July 2001 ;</a:t>
            </a:r>
          </a:p>
          <a:p>
            <a:pPr lvl="1"/>
            <a:r>
              <a:rPr lang="en-US" dirty="0" smtClean="0"/>
              <a:t>Can occasionally still be found in ‘bargain bins’</a:t>
            </a:r>
          </a:p>
        </p:txBody>
      </p:sp>
      <p:pic>
        <p:nvPicPr>
          <p:cNvPr id="5" name="Picture 4" descr="msts_screenshot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2438400"/>
            <a:ext cx="533400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Trainz</a:t>
            </a:r>
            <a:r>
              <a:rPr lang="en-US" dirty="0" smtClean="0"/>
              <a:t> Simulator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Initial release in December 2001</a:t>
            </a:r>
          </a:p>
          <a:p>
            <a:pPr lvl="1"/>
            <a:r>
              <a:rPr lang="en-US" dirty="0" smtClean="0"/>
              <a:t>Current version is TS 2010 (December, 2009)</a:t>
            </a:r>
          </a:p>
          <a:p>
            <a:pPr lvl="1"/>
            <a:endParaRPr lang="en-US" dirty="0" smtClean="0"/>
          </a:p>
        </p:txBody>
      </p:sp>
      <p:pic>
        <p:nvPicPr>
          <p:cNvPr id="2050" name="Picture 2" descr="C:\Users\careid\Documents\Personal\trainz\trainz screenshots 03 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175038"/>
            <a:ext cx="6705600" cy="4397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Kuju</a:t>
            </a:r>
            <a:r>
              <a:rPr lang="en-US" dirty="0" smtClean="0"/>
              <a:t> Rail Simulator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Released in October 2007</a:t>
            </a:r>
          </a:p>
          <a:p>
            <a:pPr lvl="1"/>
            <a:r>
              <a:rPr lang="en-US" dirty="0" smtClean="0"/>
              <a:t>By the same team that wrote MSTS</a:t>
            </a:r>
          </a:p>
          <a:p>
            <a:pPr lvl="1"/>
            <a:r>
              <a:rPr lang="en-US" dirty="0" smtClean="0"/>
              <a:t>Current version is </a:t>
            </a:r>
            <a:r>
              <a:rPr lang="en-US" dirty="0" err="1" smtClean="0"/>
              <a:t>RailWorks</a:t>
            </a:r>
            <a:r>
              <a:rPr lang="en-US" dirty="0" smtClean="0"/>
              <a:t> (June, 2009)</a:t>
            </a:r>
          </a:p>
        </p:txBody>
      </p:sp>
      <p:pic>
        <p:nvPicPr>
          <p:cNvPr id="4" name="Picture 3" descr="railworks screenshot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590800"/>
            <a:ext cx="7052733" cy="3967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454</TotalTime>
  <Words>1119</Words>
  <Application>Microsoft Office PowerPoint</Application>
  <PresentationFormat>On-screen Show (4:3)</PresentationFormat>
  <Paragraphs>213</Paragraphs>
  <Slides>45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Paper</vt:lpstr>
      <vt:lpstr>Modeling the V&amp;T Virtually</vt:lpstr>
      <vt:lpstr>Agenda</vt:lpstr>
      <vt:lpstr>Introduction to Virtual Railroading</vt:lpstr>
      <vt:lpstr>What is it?</vt:lpstr>
      <vt:lpstr>Pros and cons</vt:lpstr>
      <vt:lpstr>Simulator Overviews</vt:lpstr>
      <vt:lpstr>Microsoft Train Simulator (MSTS)</vt:lpstr>
      <vt:lpstr>Trainz Simulator</vt:lpstr>
      <vt:lpstr>Kuju Rail Simulator</vt:lpstr>
      <vt:lpstr>Modeling the V&amp;T in Trainz</vt:lpstr>
      <vt:lpstr>Why Trainz?</vt:lpstr>
      <vt:lpstr>What is already available for Trainz?</vt:lpstr>
      <vt:lpstr>Generic Old West</vt:lpstr>
      <vt:lpstr>Slide 14</vt:lpstr>
      <vt:lpstr>V &amp; T Rolling Stock</vt:lpstr>
      <vt:lpstr>Locomotives</vt:lpstr>
      <vt:lpstr>Passenger Cars</vt:lpstr>
      <vt:lpstr>Freight Cars</vt:lpstr>
      <vt:lpstr>V&amp; T Structures</vt:lpstr>
      <vt:lpstr>Virginia City</vt:lpstr>
      <vt:lpstr>Gold Hill – Carson River</vt:lpstr>
      <vt:lpstr>V&amp;T Content: Carson City</vt:lpstr>
      <vt:lpstr>Steamboat &amp; Reno</vt:lpstr>
      <vt:lpstr>Making New Models</vt:lpstr>
      <vt:lpstr>Create the model in a 3D program</vt:lpstr>
      <vt:lpstr>Create the model in a 3D program</vt:lpstr>
      <vt:lpstr>Create the model in a 3D program</vt:lpstr>
      <vt:lpstr>Use a paint program to ‘texture’ it</vt:lpstr>
      <vt:lpstr>Add a config file</vt:lpstr>
      <vt:lpstr>Add scripting (optional)</vt:lpstr>
      <vt:lpstr>And, you are done!</vt:lpstr>
      <vt:lpstr>Making a New (Prototypical) Route</vt:lpstr>
      <vt:lpstr>Research</vt:lpstr>
      <vt:lpstr>Create the terrain</vt:lpstr>
      <vt:lpstr>Create the terrain</vt:lpstr>
      <vt:lpstr>Create the terrain</vt:lpstr>
      <vt:lpstr>After a little bit of work:</vt:lpstr>
      <vt:lpstr>Some ‘work in progress’ shots</vt:lpstr>
      <vt:lpstr>Reno</vt:lpstr>
      <vt:lpstr>Reno</vt:lpstr>
      <vt:lpstr>Steamboat</vt:lpstr>
      <vt:lpstr>Carson City Yards</vt:lpstr>
      <vt:lpstr>Vivian Cut</vt:lpstr>
      <vt:lpstr>Virginia City Yards</vt:lpstr>
      <vt:lpstr>Virginia City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V&amp;T Virtually</dc:title>
  <dc:creator>Reid, Curtis</dc:creator>
  <cp:lastModifiedBy>Reid, Curtis</cp:lastModifiedBy>
  <cp:revision>102</cp:revision>
  <dcterms:created xsi:type="dcterms:W3CDTF">2006-08-16T00:00:00Z</dcterms:created>
  <dcterms:modified xsi:type="dcterms:W3CDTF">2010-10-07T05:33:22Z</dcterms:modified>
</cp:coreProperties>
</file>